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Montserra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gW7VxqZ0cJJ0aaVhyHga+hLCCy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FE1135-290F-48FC-8B7F-63DE42BFB12E}">
  <a:tblStyle styleId="{DBFE1135-290F-48FC-8B7F-63DE42BFB12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8fd0fef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8fd0fef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d01a134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5d01a13495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d01a1349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5d01a13495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d01a134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5d01a13495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d01a1349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5d01a13495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d01a134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5d01a1349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d01a1349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5d01a13495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d01a134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d01a1349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d01a13495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35d01a13495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c8c16e5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35c8c16e50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5d01a13495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35d01a13495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c8c16e50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35c8c16e50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fd0fef6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8fd0fef6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1a1349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1a134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01a1349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d01a1349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4abe18fbc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4abe18fbc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4abe18fbc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19.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hyperlink" Target="https://www.geeksforgeeks.org/thread-in-operating-system/?utm_source=chatgpt.com" TargetMode="External"/><Relationship Id="rId5" Type="http://schemas.openxmlformats.org/officeDocument/2006/relationships/hyperlink" Target="https://www.geeksforgeeks.org/difference-between-concurrency-and-parallelis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20.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8fd0fef64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8fd0fef64_0_0"/>
          <p:cNvGraphicFramePr/>
          <p:nvPr/>
        </p:nvGraphicFramePr>
        <p:xfrm>
          <a:off x="10656400" y="1940050"/>
          <a:ext cx="3000000" cy="3000000"/>
        </p:xfrm>
        <a:graphic>
          <a:graphicData uri="http://schemas.openxmlformats.org/drawingml/2006/table">
            <a:tbl>
              <a:tblPr>
                <a:noFill/>
                <a:tableStyleId>{DBFE1135-290F-48FC-8B7F-63DE42BFB12E}</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8fd0fef64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8fd0fef64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1" name="Shape 191"/>
        <p:cNvGrpSpPr/>
        <p:nvPr/>
      </p:nvGrpSpPr>
      <p:grpSpPr>
        <a:xfrm>
          <a:off x="0" y="0"/>
          <a:ext cx="0" cy="0"/>
          <a:chOff x="0" y="0"/>
          <a:chExt cx="0" cy="0"/>
        </a:xfrm>
      </p:grpSpPr>
      <p:grpSp>
        <p:nvGrpSpPr>
          <p:cNvPr id="192" name="Google Shape;192;p13"/>
          <p:cNvGrpSpPr/>
          <p:nvPr/>
        </p:nvGrpSpPr>
        <p:grpSpPr>
          <a:xfrm>
            <a:off x="6591914" y="2958851"/>
            <a:ext cx="5104171" cy="6299449"/>
            <a:chOff x="0" y="-19050"/>
            <a:chExt cx="1029031" cy="1270006"/>
          </a:xfrm>
        </p:grpSpPr>
        <p:sp>
          <p:nvSpPr>
            <p:cNvPr id="193" name="Google Shape;193;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3"/>
          <p:cNvGrpSpPr/>
          <p:nvPr/>
        </p:nvGrpSpPr>
        <p:grpSpPr>
          <a:xfrm>
            <a:off x="12155129" y="2958851"/>
            <a:ext cx="5104171" cy="6299449"/>
            <a:chOff x="0" y="-19050"/>
            <a:chExt cx="1029031" cy="1270006"/>
          </a:xfrm>
        </p:grpSpPr>
        <p:sp>
          <p:nvSpPr>
            <p:cNvPr id="196" name="Google Shape;196;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13"/>
          <p:cNvGrpSpPr/>
          <p:nvPr/>
        </p:nvGrpSpPr>
        <p:grpSpPr>
          <a:xfrm>
            <a:off x="1028700" y="2958851"/>
            <a:ext cx="5104171" cy="6299449"/>
            <a:chOff x="0" y="-19050"/>
            <a:chExt cx="1029031" cy="1270006"/>
          </a:xfrm>
        </p:grpSpPr>
        <p:sp>
          <p:nvSpPr>
            <p:cNvPr id="199" name="Google Shape;199;p13"/>
            <p:cNvSpPr/>
            <p:nvPr/>
          </p:nvSpPr>
          <p:spPr>
            <a:xfrm>
              <a:off x="0" y="0"/>
              <a:ext cx="1029031" cy="1250956"/>
            </a:xfrm>
            <a:custGeom>
              <a:rect b="b" l="l" r="r" t="t"/>
              <a:pathLst>
                <a:path extrusionOk="0"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3"/>
            <p:cNvSpPr txBox="1"/>
            <p:nvPr/>
          </p:nvSpPr>
          <p:spPr>
            <a:xfrm>
              <a:off x="0" y="-19050"/>
              <a:ext cx="1029031" cy="127000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13"/>
          <p:cNvSpPr/>
          <p:nvPr/>
        </p:nvSpPr>
        <p:spPr>
          <a:xfrm>
            <a:off x="2757982" y="3571193"/>
            <a:ext cx="1522059" cy="1522059"/>
          </a:xfrm>
          <a:custGeom>
            <a:rect b="b" l="l" r="r" t="t"/>
            <a:pathLst>
              <a:path extrusionOk="0" h="1522059" w="1522059">
                <a:moveTo>
                  <a:pt x="0" y="0"/>
                </a:moveTo>
                <a:lnTo>
                  <a:pt x="1522059" y="0"/>
                </a:lnTo>
                <a:lnTo>
                  <a:pt x="1522059" y="1522059"/>
                </a:lnTo>
                <a:lnTo>
                  <a:pt x="0" y="1522059"/>
                </a:lnTo>
                <a:lnTo>
                  <a:pt x="0" y="0"/>
                </a:lnTo>
                <a:close/>
              </a:path>
            </a:pathLst>
          </a:custGeom>
          <a:blipFill rotWithShape="1">
            <a:blip r:embed="rId3">
              <a:alphaModFix/>
            </a:blip>
            <a:stretch>
              <a:fillRect b="0" l="0" r="0" t="0"/>
            </a:stretch>
          </a:blipFill>
          <a:ln>
            <a:noFill/>
          </a:ln>
        </p:spPr>
      </p:sp>
      <p:sp>
        <p:nvSpPr>
          <p:cNvPr id="202" name="Google Shape;202;p13"/>
          <p:cNvSpPr/>
          <p:nvPr/>
        </p:nvSpPr>
        <p:spPr>
          <a:xfrm>
            <a:off x="8315346" y="3503568"/>
            <a:ext cx="1657309" cy="1657309"/>
          </a:xfrm>
          <a:custGeom>
            <a:rect b="b" l="l" r="r" t="t"/>
            <a:pathLst>
              <a:path extrusionOk="0" h="1657309" w="1657309">
                <a:moveTo>
                  <a:pt x="0" y="0"/>
                </a:moveTo>
                <a:lnTo>
                  <a:pt x="1657308" y="0"/>
                </a:lnTo>
                <a:lnTo>
                  <a:pt x="1657308" y="1657309"/>
                </a:lnTo>
                <a:lnTo>
                  <a:pt x="0" y="1657309"/>
                </a:lnTo>
                <a:lnTo>
                  <a:pt x="0" y="0"/>
                </a:lnTo>
                <a:close/>
              </a:path>
            </a:pathLst>
          </a:custGeom>
          <a:blipFill rotWithShape="1">
            <a:blip r:embed="rId4">
              <a:alphaModFix/>
            </a:blip>
            <a:stretch>
              <a:fillRect b="0" l="0" r="0" t="0"/>
            </a:stretch>
          </a:blipFill>
          <a:ln>
            <a:noFill/>
          </a:ln>
        </p:spPr>
      </p:sp>
      <p:sp>
        <p:nvSpPr>
          <p:cNvPr id="203" name="Google Shape;203;p13"/>
          <p:cNvSpPr/>
          <p:nvPr/>
        </p:nvSpPr>
        <p:spPr>
          <a:xfrm>
            <a:off x="13766127" y="3393317"/>
            <a:ext cx="1877811" cy="1877811"/>
          </a:xfrm>
          <a:custGeom>
            <a:rect b="b" l="l" r="r" t="t"/>
            <a:pathLst>
              <a:path extrusionOk="0" h="1877811" w="1877811">
                <a:moveTo>
                  <a:pt x="0" y="0"/>
                </a:moveTo>
                <a:lnTo>
                  <a:pt x="1877812" y="0"/>
                </a:lnTo>
                <a:lnTo>
                  <a:pt x="1877812" y="1877811"/>
                </a:lnTo>
                <a:lnTo>
                  <a:pt x="0" y="1877811"/>
                </a:lnTo>
                <a:lnTo>
                  <a:pt x="0" y="0"/>
                </a:lnTo>
                <a:close/>
              </a:path>
            </a:pathLst>
          </a:custGeom>
          <a:blipFill rotWithShape="1">
            <a:blip r:embed="rId5">
              <a:alphaModFix/>
            </a:blip>
            <a:stretch>
              <a:fillRect b="0" l="0" r="0" t="0"/>
            </a:stretch>
          </a:blipFill>
          <a:ln>
            <a:noFill/>
          </a:ln>
        </p:spPr>
      </p:sp>
      <p:sp>
        <p:nvSpPr>
          <p:cNvPr id="204" name="Google Shape;204;p13"/>
          <p:cNvSpPr txBox="1"/>
          <p:nvPr/>
        </p:nvSpPr>
        <p:spPr>
          <a:xfrm>
            <a:off x="3519011" y="916567"/>
            <a:ext cx="11249978"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¿POR QUÉ USAR MULTITHREADING?</a:t>
            </a:r>
            <a:endParaRPr b="0" i="0" sz="1400" u="none" cap="none" strike="noStrike">
              <a:solidFill>
                <a:srgbClr val="000000"/>
              </a:solidFill>
              <a:latin typeface="Arial"/>
              <a:ea typeface="Arial"/>
              <a:cs typeface="Arial"/>
              <a:sym typeface="Arial"/>
            </a:endParaRPr>
          </a:p>
        </p:txBody>
      </p:sp>
      <p:sp>
        <p:nvSpPr>
          <p:cNvPr id="205" name="Google Shape;205;p13"/>
          <p:cNvSpPr txBox="1"/>
          <p:nvPr/>
        </p:nvSpPr>
        <p:spPr>
          <a:xfrm>
            <a:off x="1705313" y="5508300"/>
            <a:ext cx="3750945"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Los hilos se ejecutan en paralelo mejorando el rendimiento de la aplicación. Cada uno de estos subprocesos tiene su propio estado de CPU y pila, pero comparten el espacio de direcciones del proceso y el entorno.</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FFFFFF"/>
              </a:solidFill>
              <a:latin typeface="Montserrat"/>
              <a:ea typeface="Montserrat"/>
              <a:cs typeface="Montserrat"/>
              <a:sym typeface="Montserrat"/>
            </a:endParaRPr>
          </a:p>
        </p:txBody>
      </p:sp>
      <p:sp>
        <p:nvSpPr>
          <p:cNvPr id="206" name="Google Shape;206;p13"/>
          <p:cNvSpPr txBox="1"/>
          <p:nvPr/>
        </p:nvSpPr>
        <p:spPr>
          <a:xfrm>
            <a:off x="7268527" y="5574924"/>
            <a:ext cx="3750945"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1A0A33"/>
                </a:solidFill>
                <a:latin typeface="Montserrat"/>
                <a:ea typeface="Montserrat"/>
                <a:cs typeface="Montserrat"/>
                <a:sym typeface="Montserrat"/>
              </a:rPr>
              <a:t>Los hilos pueden compartir datos comunes, por lo que no necesitan utilizar comunicación entre procesos. Al igual que los procesos, los hilos también tienen estados como listo, en ejecución, bloqueado, etc.</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1A0A33"/>
              </a:solidFill>
              <a:latin typeface="Montserrat"/>
              <a:ea typeface="Montserrat"/>
              <a:cs typeface="Montserrat"/>
              <a:sym typeface="Montserrat"/>
            </a:endParaRPr>
          </a:p>
        </p:txBody>
      </p:sp>
      <p:sp>
        <p:nvSpPr>
          <p:cNvPr id="207" name="Google Shape;207;p13"/>
          <p:cNvSpPr txBox="1"/>
          <p:nvPr/>
        </p:nvSpPr>
        <p:spPr>
          <a:xfrm>
            <a:off x="12829561" y="5574924"/>
            <a:ext cx="3750945" cy="2260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Se puede asignar prioridad a los hilos al igual que los procesos, de esta manera los hilos de mayor prioridad seran programados y ejecutados primero.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1" name="Shape 211"/>
        <p:cNvGrpSpPr/>
        <p:nvPr/>
      </p:nvGrpSpPr>
      <p:grpSpPr>
        <a:xfrm>
          <a:off x="0" y="0"/>
          <a:ext cx="0" cy="0"/>
          <a:chOff x="0" y="0"/>
          <a:chExt cx="0" cy="0"/>
        </a:xfrm>
      </p:grpSpPr>
      <p:grpSp>
        <p:nvGrpSpPr>
          <p:cNvPr id="212" name="Google Shape;212;p14"/>
          <p:cNvGrpSpPr/>
          <p:nvPr/>
        </p:nvGrpSpPr>
        <p:grpSpPr>
          <a:xfrm>
            <a:off x="6591914" y="2776240"/>
            <a:ext cx="5104171" cy="6482060"/>
            <a:chOff x="0" y="-19050"/>
            <a:chExt cx="1029031" cy="1306821"/>
          </a:xfrm>
        </p:grpSpPr>
        <p:sp>
          <p:nvSpPr>
            <p:cNvPr id="213" name="Google Shape;213;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5CE1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5" name="Google Shape;215;p14"/>
          <p:cNvGrpSpPr/>
          <p:nvPr/>
        </p:nvGrpSpPr>
        <p:grpSpPr>
          <a:xfrm>
            <a:off x="12155129" y="2776240"/>
            <a:ext cx="5104171" cy="6482060"/>
            <a:chOff x="0" y="-19050"/>
            <a:chExt cx="1029031" cy="1306821"/>
          </a:xfrm>
        </p:grpSpPr>
        <p:sp>
          <p:nvSpPr>
            <p:cNvPr id="216" name="Google Shape;216;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0097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14"/>
          <p:cNvGrpSpPr/>
          <p:nvPr/>
        </p:nvGrpSpPr>
        <p:grpSpPr>
          <a:xfrm>
            <a:off x="1028700" y="2776240"/>
            <a:ext cx="5104171" cy="6482060"/>
            <a:chOff x="0" y="-19050"/>
            <a:chExt cx="1029031" cy="1306821"/>
          </a:xfrm>
        </p:grpSpPr>
        <p:sp>
          <p:nvSpPr>
            <p:cNvPr id="219" name="Google Shape;219;p14"/>
            <p:cNvSpPr/>
            <p:nvPr/>
          </p:nvSpPr>
          <p:spPr>
            <a:xfrm>
              <a:off x="0" y="0"/>
              <a:ext cx="1029031" cy="1287771"/>
            </a:xfrm>
            <a:custGeom>
              <a:rect b="b" l="l" r="r" t="t"/>
              <a:pathLst>
                <a:path extrusionOk="0" h="1287771" w="1029031">
                  <a:moveTo>
                    <a:pt x="75839" y="0"/>
                  </a:moveTo>
                  <a:lnTo>
                    <a:pt x="953191" y="0"/>
                  </a:lnTo>
                  <a:cubicBezTo>
                    <a:pt x="995076" y="0"/>
                    <a:pt x="1029031" y="33954"/>
                    <a:pt x="1029031" y="75839"/>
                  </a:cubicBezTo>
                  <a:lnTo>
                    <a:pt x="1029031" y="1211932"/>
                  </a:lnTo>
                  <a:cubicBezTo>
                    <a:pt x="1029031" y="1253817"/>
                    <a:pt x="995076" y="1287771"/>
                    <a:pt x="953191" y="1287771"/>
                  </a:cubicBezTo>
                  <a:lnTo>
                    <a:pt x="75839" y="1287771"/>
                  </a:lnTo>
                  <a:cubicBezTo>
                    <a:pt x="55725" y="1287771"/>
                    <a:pt x="36435" y="1279781"/>
                    <a:pt x="22213" y="1265558"/>
                  </a:cubicBezTo>
                  <a:cubicBezTo>
                    <a:pt x="7990" y="1251336"/>
                    <a:pt x="0" y="1232046"/>
                    <a:pt x="0" y="1211932"/>
                  </a:cubicBezTo>
                  <a:lnTo>
                    <a:pt x="0" y="75839"/>
                  </a:lnTo>
                  <a:cubicBezTo>
                    <a:pt x="0" y="33954"/>
                    <a:pt x="33954" y="0"/>
                    <a:pt x="75839" y="0"/>
                  </a:cubicBezTo>
                  <a:close/>
                </a:path>
              </a:pathLst>
            </a:custGeom>
            <a:solidFill>
              <a:srgbClr val="0097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4"/>
            <p:cNvSpPr txBox="1"/>
            <p:nvPr/>
          </p:nvSpPr>
          <p:spPr>
            <a:xfrm>
              <a:off x="0" y="-19050"/>
              <a:ext cx="1029031" cy="130682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14"/>
          <p:cNvSpPr/>
          <p:nvPr/>
        </p:nvSpPr>
        <p:spPr>
          <a:xfrm rot="-5400000">
            <a:off x="2690712" y="3030599"/>
            <a:ext cx="1780148" cy="2140360"/>
          </a:xfrm>
          <a:custGeom>
            <a:rect b="b" l="l" r="r" t="t"/>
            <a:pathLst>
              <a:path extrusionOk="0" h="2140360" w="1780148">
                <a:moveTo>
                  <a:pt x="0" y="0"/>
                </a:moveTo>
                <a:lnTo>
                  <a:pt x="1780147" y="0"/>
                </a:lnTo>
                <a:lnTo>
                  <a:pt x="1780147" y="2140360"/>
                </a:lnTo>
                <a:lnTo>
                  <a:pt x="0" y="2140360"/>
                </a:lnTo>
                <a:lnTo>
                  <a:pt x="0" y="0"/>
                </a:lnTo>
                <a:close/>
              </a:path>
            </a:pathLst>
          </a:custGeom>
          <a:blipFill rotWithShape="1">
            <a:blip r:embed="rId3">
              <a:alphaModFix/>
            </a:blip>
            <a:stretch>
              <a:fillRect b="0" l="0" r="0" t="0"/>
            </a:stretch>
          </a:blipFill>
          <a:ln>
            <a:noFill/>
          </a:ln>
        </p:spPr>
      </p:sp>
      <p:sp>
        <p:nvSpPr>
          <p:cNvPr id="222" name="Google Shape;222;p14"/>
          <p:cNvSpPr/>
          <p:nvPr/>
        </p:nvSpPr>
        <p:spPr>
          <a:xfrm>
            <a:off x="8068483" y="3391021"/>
            <a:ext cx="2151034" cy="1599832"/>
          </a:xfrm>
          <a:custGeom>
            <a:rect b="b" l="l" r="r" t="t"/>
            <a:pathLst>
              <a:path extrusionOk="0" h="1599832" w="2151034">
                <a:moveTo>
                  <a:pt x="0" y="0"/>
                </a:moveTo>
                <a:lnTo>
                  <a:pt x="2151034" y="0"/>
                </a:lnTo>
                <a:lnTo>
                  <a:pt x="2151034" y="1599832"/>
                </a:lnTo>
                <a:lnTo>
                  <a:pt x="0" y="1599832"/>
                </a:lnTo>
                <a:lnTo>
                  <a:pt x="0" y="0"/>
                </a:lnTo>
                <a:close/>
              </a:path>
            </a:pathLst>
          </a:custGeom>
          <a:blipFill rotWithShape="1">
            <a:blip r:embed="rId4">
              <a:alphaModFix/>
            </a:blip>
            <a:stretch>
              <a:fillRect b="0" l="0" r="0" t="0"/>
            </a:stretch>
          </a:blipFill>
          <a:ln>
            <a:noFill/>
          </a:ln>
        </p:spPr>
      </p:sp>
      <p:sp>
        <p:nvSpPr>
          <p:cNvPr id="223" name="Google Shape;223;p14"/>
          <p:cNvSpPr/>
          <p:nvPr/>
        </p:nvSpPr>
        <p:spPr>
          <a:xfrm>
            <a:off x="13929430" y="3337510"/>
            <a:ext cx="1679118" cy="1706854"/>
          </a:xfrm>
          <a:custGeom>
            <a:rect b="b" l="l" r="r" t="t"/>
            <a:pathLst>
              <a:path extrusionOk="0" h="1706854" w="1679118">
                <a:moveTo>
                  <a:pt x="0" y="0"/>
                </a:moveTo>
                <a:lnTo>
                  <a:pt x="1679118" y="0"/>
                </a:lnTo>
                <a:lnTo>
                  <a:pt x="1679118" y="1706854"/>
                </a:lnTo>
                <a:lnTo>
                  <a:pt x="0" y="1706854"/>
                </a:lnTo>
                <a:lnTo>
                  <a:pt x="0" y="0"/>
                </a:lnTo>
                <a:close/>
              </a:path>
            </a:pathLst>
          </a:custGeom>
          <a:blipFill rotWithShape="1">
            <a:blip r:embed="rId5">
              <a:alphaModFix/>
            </a:blip>
            <a:stretch>
              <a:fillRect b="0" l="0" r="0" t="0"/>
            </a:stretch>
          </a:blipFill>
          <a:ln>
            <a:noFill/>
          </a:ln>
        </p:spPr>
      </p:sp>
      <p:sp>
        <p:nvSpPr>
          <p:cNvPr id="224" name="Google Shape;224;p14"/>
          <p:cNvSpPr txBox="1"/>
          <p:nvPr/>
        </p:nvSpPr>
        <p:spPr>
          <a:xfrm>
            <a:off x="3519011" y="825262"/>
            <a:ext cx="11249978" cy="1527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¿CUANDO NO USAR MULTITHREADING?</a:t>
            </a:r>
            <a:endParaRPr b="0" i="0" sz="1400" u="none" cap="none" strike="noStrike">
              <a:solidFill>
                <a:srgbClr val="000000"/>
              </a:solidFill>
              <a:latin typeface="Arial"/>
              <a:ea typeface="Arial"/>
              <a:cs typeface="Arial"/>
              <a:sym typeface="Arial"/>
            </a:endParaRPr>
          </a:p>
        </p:txBody>
      </p:sp>
      <p:sp>
        <p:nvSpPr>
          <p:cNvPr id="225" name="Google Shape;225;p14"/>
          <p:cNvSpPr txBox="1"/>
          <p:nvPr/>
        </p:nvSpPr>
        <p:spPr>
          <a:xfrm>
            <a:off x="1286829" y="5392313"/>
            <a:ext cx="4587914" cy="35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Para programas pequeños y sencillos con flujos de ejecución lineal, la introducción de multiples hilos puede agregar complejidad innecesaria sin proporcionar mejoras significativas en el rendimiento. En tales casos, la sobrecarga de administrar subprocesos puede superar cualquier beneficio potencial.</a:t>
            </a:r>
            <a:endParaRPr b="0" i="0" sz="1400" u="none" cap="none" strike="noStrike">
              <a:solidFill>
                <a:srgbClr val="000000"/>
              </a:solidFill>
              <a:latin typeface="Arial"/>
              <a:ea typeface="Arial"/>
              <a:cs typeface="Arial"/>
              <a:sym typeface="Arial"/>
            </a:endParaRPr>
          </a:p>
        </p:txBody>
      </p:sp>
      <p:sp>
        <p:nvSpPr>
          <p:cNvPr id="226" name="Google Shape;226;p14"/>
          <p:cNvSpPr txBox="1"/>
          <p:nvPr/>
        </p:nvSpPr>
        <p:spPr>
          <a:xfrm>
            <a:off x="6700699" y="5392313"/>
            <a:ext cx="4886601" cy="35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1A0A33"/>
                </a:solidFill>
                <a:latin typeface="Montserrat"/>
                <a:ea typeface="Montserrat"/>
                <a:cs typeface="Montserrat"/>
                <a:sym typeface="Montserrat"/>
              </a:rPr>
              <a:t>Si la aplicación está principalmente vinculada a E/S (por ejemplo, comunicación de red, operaciones de archivos), agregar más hilos no necesariamente mejorará el rendimiento. De hecho, podría incluso degradar el rendimiento debido a la sobrecarga del cambio de contexto entre hilos.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rgbClr val="1A0A33"/>
              </a:solidFill>
              <a:latin typeface="Montserrat"/>
              <a:ea typeface="Montserrat"/>
              <a:cs typeface="Montserrat"/>
              <a:sym typeface="Montserrat"/>
            </a:endParaRPr>
          </a:p>
        </p:txBody>
      </p:sp>
      <p:sp>
        <p:nvSpPr>
          <p:cNvPr id="227" name="Google Shape;227;p14"/>
          <p:cNvSpPr txBox="1"/>
          <p:nvPr/>
        </p:nvSpPr>
        <p:spPr>
          <a:xfrm>
            <a:off x="12634817" y="5392313"/>
            <a:ext cx="4268344" cy="3232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Montserrat"/>
                <a:ea typeface="Montserrat"/>
                <a:cs typeface="Montserrat"/>
                <a:sym typeface="Montserrat"/>
              </a:rPr>
              <a:t>No todas las plataformas y lenguajes de programación admiten multithreading por igual. Si la aplicación necesita ser portátil en diferentes plataformas o lenguajes que carecen de soporte sólido para multithreading, podría ser mejor evitar depender en gran medida de este.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31" name="Shape 231"/>
        <p:cNvGrpSpPr/>
        <p:nvPr/>
      </p:nvGrpSpPr>
      <p:grpSpPr>
        <a:xfrm>
          <a:off x="0" y="0"/>
          <a:ext cx="0" cy="0"/>
          <a:chOff x="0" y="0"/>
          <a:chExt cx="0" cy="0"/>
        </a:xfrm>
      </p:grpSpPr>
      <p:grpSp>
        <p:nvGrpSpPr>
          <p:cNvPr id="232" name="Google Shape;232;g35d01a13495_0_121"/>
          <p:cNvGrpSpPr/>
          <p:nvPr/>
        </p:nvGrpSpPr>
        <p:grpSpPr>
          <a:xfrm>
            <a:off x="6889135" y="5762283"/>
            <a:ext cx="10094659" cy="3860316"/>
            <a:chOff x="0" y="-19050"/>
            <a:chExt cx="2658658" cy="1016702"/>
          </a:xfrm>
        </p:grpSpPr>
        <p:sp>
          <p:nvSpPr>
            <p:cNvPr id="233" name="Google Shape;233;g35d01a13495_0_121"/>
            <p:cNvSpPr/>
            <p:nvPr/>
          </p:nvSpPr>
          <p:spPr>
            <a:xfrm>
              <a:off x="0" y="0"/>
              <a:ext cx="2658658" cy="997652"/>
            </a:xfrm>
            <a:custGeom>
              <a:rect b="b" l="l" r="r" t="t"/>
              <a:pathLst>
                <a:path extrusionOk="0" h="997652" w="2658658">
                  <a:moveTo>
                    <a:pt x="39114" y="0"/>
                  </a:moveTo>
                  <a:lnTo>
                    <a:pt x="2619545" y="0"/>
                  </a:lnTo>
                  <a:cubicBezTo>
                    <a:pt x="2629918" y="0"/>
                    <a:pt x="2639867" y="4121"/>
                    <a:pt x="2647202" y="11456"/>
                  </a:cubicBezTo>
                  <a:cubicBezTo>
                    <a:pt x="2654537" y="18791"/>
                    <a:pt x="2658658" y="28740"/>
                    <a:pt x="2658658" y="39114"/>
                  </a:cubicBezTo>
                  <a:lnTo>
                    <a:pt x="2658658" y="958538"/>
                  </a:lnTo>
                  <a:cubicBezTo>
                    <a:pt x="2658658" y="980140"/>
                    <a:pt x="2641146" y="997652"/>
                    <a:pt x="2619545" y="997652"/>
                  </a:cubicBezTo>
                  <a:lnTo>
                    <a:pt x="39114" y="997652"/>
                  </a:lnTo>
                  <a:cubicBezTo>
                    <a:pt x="17512" y="997652"/>
                    <a:pt x="0" y="980140"/>
                    <a:pt x="0" y="958538"/>
                  </a:cubicBezTo>
                  <a:lnTo>
                    <a:pt x="0" y="39114"/>
                  </a:lnTo>
                  <a:cubicBezTo>
                    <a:pt x="0" y="17512"/>
                    <a:pt x="17512" y="0"/>
                    <a:pt x="39114"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5d01a13495_0_121"/>
            <p:cNvSpPr txBox="1"/>
            <p:nvPr/>
          </p:nvSpPr>
          <p:spPr>
            <a:xfrm>
              <a:off x="0" y="-19050"/>
              <a:ext cx="2658600" cy="10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5" name="Google Shape;235;g35d01a13495_0_121"/>
          <p:cNvSpPr/>
          <p:nvPr/>
        </p:nvSpPr>
        <p:spPr>
          <a:xfrm>
            <a:off x="7242573" y="6280679"/>
            <a:ext cx="9334947" cy="3022189"/>
          </a:xfrm>
          <a:custGeom>
            <a:rect b="b" l="l" r="r" t="t"/>
            <a:pathLst>
              <a:path extrusionOk="0" h="3022189" w="9334947">
                <a:moveTo>
                  <a:pt x="0" y="0"/>
                </a:moveTo>
                <a:lnTo>
                  <a:pt x="9334947" y="0"/>
                </a:lnTo>
                <a:lnTo>
                  <a:pt x="9334947" y="3022190"/>
                </a:lnTo>
                <a:lnTo>
                  <a:pt x="0" y="3022190"/>
                </a:lnTo>
                <a:lnTo>
                  <a:pt x="0" y="0"/>
                </a:lnTo>
                <a:close/>
              </a:path>
            </a:pathLst>
          </a:custGeom>
          <a:blipFill rotWithShape="1">
            <a:blip r:embed="rId3">
              <a:alphaModFix/>
            </a:blip>
            <a:stretch>
              <a:fillRect b="0" l="0" r="0" t="0"/>
            </a:stretch>
          </a:blipFill>
          <a:ln>
            <a:noFill/>
          </a:ln>
        </p:spPr>
      </p:sp>
      <p:grpSp>
        <p:nvGrpSpPr>
          <p:cNvPr id="236" name="Google Shape;236;g35d01a13495_0_121"/>
          <p:cNvGrpSpPr/>
          <p:nvPr/>
        </p:nvGrpSpPr>
        <p:grpSpPr>
          <a:xfrm>
            <a:off x="1304272" y="2823683"/>
            <a:ext cx="15679557" cy="2752248"/>
            <a:chOff x="0" y="-19050"/>
            <a:chExt cx="4129568" cy="724867"/>
          </a:xfrm>
        </p:grpSpPr>
        <p:sp>
          <p:nvSpPr>
            <p:cNvPr id="237" name="Google Shape;237;g35d01a13495_0_121"/>
            <p:cNvSpPr/>
            <p:nvPr/>
          </p:nvSpPr>
          <p:spPr>
            <a:xfrm>
              <a:off x="0" y="0"/>
              <a:ext cx="4129568" cy="705817"/>
            </a:xfrm>
            <a:custGeom>
              <a:rect b="b" l="l" r="r" t="t"/>
              <a:pathLst>
                <a:path extrusionOk="0" h="705817" w="4129568">
                  <a:moveTo>
                    <a:pt x="25182" y="0"/>
                  </a:moveTo>
                  <a:lnTo>
                    <a:pt x="4104387" y="0"/>
                  </a:lnTo>
                  <a:cubicBezTo>
                    <a:pt x="4118294" y="0"/>
                    <a:pt x="4129568" y="11274"/>
                    <a:pt x="4129568" y="25182"/>
                  </a:cubicBezTo>
                  <a:lnTo>
                    <a:pt x="4129568" y="680636"/>
                  </a:lnTo>
                  <a:cubicBezTo>
                    <a:pt x="4129568" y="687314"/>
                    <a:pt x="4126916" y="693719"/>
                    <a:pt x="4122193" y="698442"/>
                  </a:cubicBezTo>
                  <a:cubicBezTo>
                    <a:pt x="4117470" y="703164"/>
                    <a:pt x="4111065" y="705817"/>
                    <a:pt x="4104387" y="705817"/>
                  </a:cubicBezTo>
                  <a:lnTo>
                    <a:pt x="25182" y="705817"/>
                  </a:lnTo>
                  <a:cubicBezTo>
                    <a:pt x="18503" y="705817"/>
                    <a:pt x="12098" y="703164"/>
                    <a:pt x="7376" y="698442"/>
                  </a:cubicBezTo>
                  <a:cubicBezTo>
                    <a:pt x="2653" y="693719"/>
                    <a:pt x="0" y="687314"/>
                    <a:pt x="0" y="680636"/>
                  </a:cubicBezTo>
                  <a:lnTo>
                    <a:pt x="0" y="25182"/>
                  </a:lnTo>
                  <a:cubicBezTo>
                    <a:pt x="0" y="18503"/>
                    <a:pt x="2653" y="12098"/>
                    <a:pt x="7376" y="7376"/>
                  </a:cubicBezTo>
                  <a:cubicBezTo>
                    <a:pt x="12098" y="2653"/>
                    <a:pt x="18503" y="0"/>
                    <a:pt x="2518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5d01a13495_0_121"/>
            <p:cNvSpPr txBox="1"/>
            <p:nvPr/>
          </p:nvSpPr>
          <p:spPr>
            <a:xfrm>
              <a:off x="0" y="-19050"/>
              <a:ext cx="4129500" cy="724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g35d01a13495_0_121"/>
          <p:cNvGrpSpPr/>
          <p:nvPr/>
        </p:nvGrpSpPr>
        <p:grpSpPr>
          <a:xfrm>
            <a:off x="1304272" y="5762283"/>
            <a:ext cx="5317179" cy="3860316"/>
            <a:chOff x="0" y="-19050"/>
            <a:chExt cx="1400400" cy="1016702"/>
          </a:xfrm>
        </p:grpSpPr>
        <p:sp>
          <p:nvSpPr>
            <p:cNvPr id="240" name="Google Shape;240;g35d01a13495_0_121"/>
            <p:cNvSpPr/>
            <p:nvPr/>
          </p:nvSpPr>
          <p:spPr>
            <a:xfrm>
              <a:off x="0" y="0"/>
              <a:ext cx="1400261" cy="997652"/>
            </a:xfrm>
            <a:custGeom>
              <a:rect b="b" l="l" r="r" t="t"/>
              <a:pathLst>
                <a:path extrusionOk="0" h="997652" w="1400261">
                  <a:moveTo>
                    <a:pt x="74265" y="0"/>
                  </a:moveTo>
                  <a:lnTo>
                    <a:pt x="1325996" y="0"/>
                  </a:lnTo>
                  <a:cubicBezTo>
                    <a:pt x="1345692" y="0"/>
                    <a:pt x="1364582" y="7824"/>
                    <a:pt x="1378509" y="21752"/>
                  </a:cubicBezTo>
                  <a:cubicBezTo>
                    <a:pt x="1392437" y="35679"/>
                    <a:pt x="1400261" y="54569"/>
                    <a:pt x="1400261" y="74265"/>
                  </a:cubicBezTo>
                  <a:lnTo>
                    <a:pt x="1400261" y="923387"/>
                  </a:lnTo>
                  <a:cubicBezTo>
                    <a:pt x="1400261" y="943083"/>
                    <a:pt x="1392437" y="961972"/>
                    <a:pt x="1378509" y="975900"/>
                  </a:cubicBezTo>
                  <a:cubicBezTo>
                    <a:pt x="1364582" y="989827"/>
                    <a:pt x="1345692" y="997652"/>
                    <a:pt x="1325996" y="997652"/>
                  </a:cubicBezTo>
                  <a:lnTo>
                    <a:pt x="74265" y="997652"/>
                  </a:lnTo>
                  <a:cubicBezTo>
                    <a:pt x="54569" y="997652"/>
                    <a:pt x="35679" y="989827"/>
                    <a:pt x="21752" y="975900"/>
                  </a:cubicBezTo>
                  <a:cubicBezTo>
                    <a:pt x="7824" y="961972"/>
                    <a:pt x="0" y="943083"/>
                    <a:pt x="0" y="923387"/>
                  </a:cubicBezTo>
                  <a:lnTo>
                    <a:pt x="0" y="74265"/>
                  </a:lnTo>
                  <a:cubicBezTo>
                    <a:pt x="0" y="54569"/>
                    <a:pt x="7824" y="35679"/>
                    <a:pt x="21752" y="21752"/>
                  </a:cubicBezTo>
                  <a:cubicBezTo>
                    <a:pt x="35679" y="7824"/>
                    <a:pt x="54569" y="0"/>
                    <a:pt x="74265"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5d01a13495_0_121"/>
            <p:cNvSpPr txBox="1"/>
            <p:nvPr/>
          </p:nvSpPr>
          <p:spPr>
            <a:xfrm>
              <a:off x="0" y="-19050"/>
              <a:ext cx="1400400" cy="10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g35d01a13495_0_121"/>
          <p:cNvSpPr/>
          <p:nvPr/>
        </p:nvSpPr>
        <p:spPr>
          <a:xfrm>
            <a:off x="3645695" y="664428"/>
            <a:ext cx="1440234" cy="1805937"/>
          </a:xfrm>
          <a:custGeom>
            <a:rect b="b" l="l" r="r" t="t"/>
            <a:pathLst>
              <a:path extrusionOk="0" h="1805937" w="1440234">
                <a:moveTo>
                  <a:pt x="0" y="0"/>
                </a:moveTo>
                <a:lnTo>
                  <a:pt x="1440234" y="0"/>
                </a:lnTo>
                <a:lnTo>
                  <a:pt x="1440234" y="1805936"/>
                </a:lnTo>
                <a:lnTo>
                  <a:pt x="0" y="1805936"/>
                </a:lnTo>
                <a:lnTo>
                  <a:pt x="0" y="0"/>
                </a:lnTo>
                <a:close/>
              </a:path>
            </a:pathLst>
          </a:custGeom>
          <a:blipFill rotWithShape="1">
            <a:blip r:embed="rId4">
              <a:alphaModFix/>
            </a:blip>
            <a:stretch>
              <a:fillRect b="0" l="0" r="0" t="0"/>
            </a:stretch>
          </a:blipFill>
          <a:ln>
            <a:noFill/>
          </a:ln>
        </p:spPr>
      </p:sp>
      <p:sp>
        <p:nvSpPr>
          <p:cNvPr id="243" name="Google Shape;243;g35d01a13495_0_121"/>
          <p:cNvSpPr txBox="1"/>
          <p:nvPr/>
        </p:nvSpPr>
        <p:spPr>
          <a:xfrm>
            <a:off x="5440884" y="948588"/>
            <a:ext cx="9201300" cy="1231200"/>
          </a:xfrm>
          <a:prstGeom prst="rect">
            <a:avLst/>
          </a:prstGeom>
          <a:noFill/>
          <a:ln>
            <a:noFill/>
          </a:ln>
        </p:spPr>
        <p:txBody>
          <a:bodyPr anchorCtr="0" anchor="t" bIns="0" lIns="0" spcFirstLastPara="1" rIns="0" wrap="square" tIns="0">
            <a:spAutoFit/>
          </a:bodyPr>
          <a:lstStyle/>
          <a:p>
            <a:pPr indent="0" lvl="0" marL="0" marR="0" rtl="0" algn="l">
              <a:lnSpc>
                <a:spcPct val="121002"/>
              </a:lnSpc>
              <a:spcBef>
                <a:spcPts val="0"/>
              </a:spcBef>
              <a:spcAft>
                <a:spcPts val="0"/>
              </a:spcAft>
              <a:buNone/>
            </a:pPr>
            <a:r>
              <a:rPr b="0" i="0" lang="en-US" sz="7999" u="none" cap="none" strike="noStrike">
                <a:solidFill>
                  <a:srgbClr val="FFFFFF"/>
                </a:solidFill>
                <a:latin typeface="Arial"/>
                <a:ea typeface="Arial"/>
                <a:cs typeface="Arial"/>
                <a:sym typeface="Arial"/>
              </a:rPr>
              <a:t>CONCURRENCIA</a:t>
            </a:r>
            <a:endParaRPr/>
          </a:p>
        </p:txBody>
      </p:sp>
      <p:sp>
        <p:nvSpPr>
          <p:cNvPr id="244" name="Google Shape;244;g35d01a13495_0_121"/>
          <p:cNvSpPr txBox="1"/>
          <p:nvPr/>
        </p:nvSpPr>
        <p:spPr>
          <a:xfrm>
            <a:off x="1744683" y="3298929"/>
            <a:ext cx="14798700" cy="18096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Una Unidad Central de Procesamiento (CPU, o simplemente un procesador) puede trabajar en una sola tarea a la vez. Si se le asignan varias tareas, por ejemplo, reproducir una canción y escribir código, simplemente cambia entre estas tareas. Este cambio es tan rápido y fluido que, para un usuario, se siente como una multitarea.</a:t>
            </a:r>
            <a:endParaRPr/>
          </a:p>
        </p:txBody>
      </p:sp>
      <p:sp>
        <p:nvSpPr>
          <p:cNvPr id="245" name="Google Shape;245;g35d01a13495_0_121"/>
          <p:cNvSpPr txBox="1"/>
          <p:nvPr/>
        </p:nvSpPr>
        <p:spPr>
          <a:xfrm>
            <a:off x="1738523" y="6225852"/>
            <a:ext cx="4630800" cy="3247800"/>
          </a:xfrm>
          <a:prstGeom prst="rect">
            <a:avLst/>
          </a:prstGeom>
          <a:noFill/>
          <a:ln>
            <a:noFill/>
          </a:ln>
        </p:spPr>
        <p:txBody>
          <a:bodyPr anchorCtr="0" anchor="t" bIns="0" lIns="0" spcFirstLastPara="1" rIns="0" wrap="square" tIns="0">
            <a:spAutoFit/>
          </a:bodyPr>
          <a:lstStyle/>
          <a:p>
            <a:pPr indent="0" lvl="0" marL="0" marR="0" rtl="0" algn="l">
              <a:lnSpc>
                <a:spcPct val="129983"/>
              </a:lnSpc>
              <a:spcBef>
                <a:spcPts val="0"/>
              </a:spcBef>
              <a:spcAft>
                <a:spcPts val="0"/>
              </a:spcAft>
              <a:buNone/>
            </a:pPr>
            <a:r>
              <a:rPr b="0" i="0" lang="en-US" sz="2398" u="none" cap="none" strike="noStrike">
                <a:solidFill>
                  <a:srgbClr val="FFFFFF"/>
                </a:solidFill>
                <a:latin typeface="Montserrat"/>
                <a:ea typeface="Montserrat"/>
                <a:cs typeface="Montserrat"/>
                <a:sym typeface="Montserrat"/>
              </a:rPr>
              <a:t>Esta capacidad de las CPU modernas para pausar y reanudar tareas tan rápido da la ilusión de que las tareas se ejecutan en paralelo. Sin embargo, esto no es paralelo. Esto es concurrente.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9" name="Shape 249"/>
        <p:cNvGrpSpPr/>
        <p:nvPr/>
      </p:nvGrpSpPr>
      <p:grpSpPr>
        <a:xfrm>
          <a:off x="0" y="0"/>
          <a:ext cx="0" cy="0"/>
          <a:chOff x="0" y="0"/>
          <a:chExt cx="0" cy="0"/>
        </a:xfrm>
      </p:grpSpPr>
      <p:grpSp>
        <p:nvGrpSpPr>
          <p:cNvPr id="250" name="Google Shape;250;g35d01a13495_0_138"/>
          <p:cNvGrpSpPr/>
          <p:nvPr/>
        </p:nvGrpSpPr>
        <p:grpSpPr>
          <a:xfrm>
            <a:off x="1304272" y="5071169"/>
            <a:ext cx="12118615" cy="4313658"/>
            <a:chOff x="0" y="-19050"/>
            <a:chExt cx="3191713" cy="1136100"/>
          </a:xfrm>
        </p:grpSpPr>
        <p:sp>
          <p:nvSpPr>
            <p:cNvPr id="251" name="Google Shape;251;g35d01a13495_0_138"/>
            <p:cNvSpPr/>
            <p:nvPr/>
          </p:nvSpPr>
          <p:spPr>
            <a:xfrm>
              <a:off x="0" y="0"/>
              <a:ext cx="3191713" cy="1116914"/>
            </a:xfrm>
            <a:custGeom>
              <a:rect b="b" l="l" r="r" t="t"/>
              <a:pathLst>
                <a:path extrusionOk="0" h="1116914" w="3191713">
                  <a:moveTo>
                    <a:pt x="32581" y="0"/>
                  </a:moveTo>
                  <a:lnTo>
                    <a:pt x="3159132" y="0"/>
                  </a:lnTo>
                  <a:cubicBezTo>
                    <a:pt x="3177126" y="0"/>
                    <a:pt x="3191713" y="14587"/>
                    <a:pt x="3191713" y="32581"/>
                  </a:cubicBezTo>
                  <a:lnTo>
                    <a:pt x="3191713" y="1084333"/>
                  </a:lnTo>
                  <a:cubicBezTo>
                    <a:pt x="3191713" y="1092974"/>
                    <a:pt x="3188280" y="1101261"/>
                    <a:pt x="3182170" y="1107371"/>
                  </a:cubicBezTo>
                  <a:cubicBezTo>
                    <a:pt x="3176060" y="1113481"/>
                    <a:pt x="3167773" y="1116914"/>
                    <a:pt x="3159132" y="1116914"/>
                  </a:cubicBezTo>
                  <a:lnTo>
                    <a:pt x="32581" y="1116914"/>
                  </a:lnTo>
                  <a:cubicBezTo>
                    <a:pt x="23940" y="1116914"/>
                    <a:pt x="15653" y="1113481"/>
                    <a:pt x="9543" y="1107371"/>
                  </a:cubicBezTo>
                  <a:cubicBezTo>
                    <a:pt x="3433" y="1101261"/>
                    <a:pt x="0" y="1092974"/>
                    <a:pt x="0" y="1084333"/>
                  </a:cubicBezTo>
                  <a:lnTo>
                    <a:pt x="0" y="32581"/>
                  </a:lnTo>
                  <a:cubicBezTo>
                    <a:pt x="0" y="23940"/>
                    <a:pt x="3433" y="15653"/>
                    <a:pt x="9543" y="9543"/>
                  </a:cubicBezTo>
                  <a:cubicBezTo>
                    <a:pt x="15653" y="3433"/>
                    <a:pt x="23940" y="0"/>
                    <a:pt x="3258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5d01a13495_0_138"/>
            <p:cNvSpPr txBox="1"/>
            <p:nvPr/>
          </p:nvSpPr>
          <p:spPr>
            <a:xfrm>
              <a:off x="0" y="-19050"/>
              <a:ext cx="3191700" cy="1136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g35d01a13495_0_138"/>
          <p:cNvGrpSpPr/>
          <p:nvPr/>
        </p:nvGrpSpPr>
        <p:grpSpPr>
          <a:xfrm>
            <a:off x="1304272" y="1104094"/>
            <a:ext cx="15679557" cy="3756653"/>
            <a:chOff x="0" y="-19050"/>
            <a:chExt cx="4129568" cy="989400"/>
          </a:xfrm>
        </p:grpSpPr>
        <p:sp>
          <p:nvSpPr>
            <p:cNvPr id="254" name="Google Shape;254;g35d01a13495_0_138"/>
            <p:cNvSpPr/>
            <p:nvPr/>
          </p:nvSpPr>
          <p:spPr>
            <a:xfrm>
              <a:off x="0" y="0"/>
              <a:ext cx="4129568" cy="970341"/>
            </a:xfrm>
            <a:custGeom>
              <a:rect b="b" l="l" r="r" t="t"/>
              <a:pathLst>
                <a:path extrusionOk="0" h="970341" w="4129568">
                  <a:moveTo>
                    <a:pt x="25182" y="0"/>
                  </a:moveTo>
                  <a:lnTo>
                    <a:pt x="4104387" y="0"/>
                  </a:lnTo>
                  <a:cubicBezTo>
                    <a:pt x="4118294" y="0"/>
                    <a:pt x="4129568" y="11274"/>
                    <a:pt x="4129568" y="25182"/>
                  </a:cubicBezTo>
                  <a:lnTo>
                    <a:pt x="4129568" y="945159"/>
                  </a:lnTo>
                  <a:cubicBezTo>
                    <a:pt x="4129568" y="951838"/>
                    <a:pt x="4126916" y="958243"/>
                    <a:pt x="4122193" y="962965"/>
                  </a:cubicBezTo>
                  <a:cubicBezTo>
                    <a:pt x="4117470" y="967688"/>
                    <a:pt x="4111065" y="970341"/>
                    <a:pt x="4104387" y="970341"/>
                  </a:cubicBezTo>
                  <a:lnTo>
                    <a:pt x="25182" y="970341"/>
                  </a:lnTo>
                  <a:cubicBezTo>
                    <a:pt x="18503" y="970341"/>
                    <a:pt x="12098" y="967688"/>
                    <a:pt x="7376" y="962965"/>
                  </a:cubicBezTo>
                  <a:cubicBezTo>
                    <a:pt x="2653" y="958243"/>
                    <a:pt x="0" y="951838"/>
                    <a:pt x="0" y="945159"/>
                  </a:cubicBezTo>
                  <a:lnTo>
                    <a:pt x="0" y="25182"/>
                  </a:lnTo>
                  <a:cubicBezTo>
                    <a:pt x="0" y="18503"/>
                    <a:pt x="2653" y="12098"/>
                    <a:pt x="7376" y="7376"/>
                  </a:cubicBezTo>
                  <a:cubicBezTo>
                    <a:pt x="12098" y="2653"/>
                    <a:pt x="18503" y="0"/>
                    <a:pt x="2518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5d01a13495_0_138"/>
            <p:cNvSpPr txBox="1"/>
            <p:nvPr/>
          </p:nvSpPr>
          <p:spPr>
            <a:xfrm>
              <a:off x="0" y="-19050"/>
              <a:ext cx="4129500" cy="989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6" name="Google Shape;256;g35d01a13495_0_138"/>
          <p:cNvSpPr/>
          <p:nvPr/>
        </p:nvSpPr>
        <p:spPr>
          <a:xfrm>
            <a:off x="1681138" y="5484377"/>
            <a:ext cx="11301259" cy="3489264"/>
          </a:xfrm>
          <a:custGeom>
            <a:rect b="b" l="l" r="r" t="t"/>
            <a:pathLst>
              <a:path extrusionOk="0" h="3489264" w="11301259">
                <a:moveTo>
                  <a:pt x="0" y="0"/>
                </a:moveTo>
                <a:lnTo>
                  <a:pt x="11301259" y="0"/>
                </a:lnTo>
                <a:lnTo>
                  <a:pt x="11301259" y="3489263"/>
                </a:lnTo>
                <a:lnTo>
                  <a:pt x="0" y="3489263"/>
                </a:lnTo>
                <a:lnTo>
                  <a:pt x="0" y="0"/>
                </a:lnTo>
                <a:close/>
              </a:path>
            </a:pathLst>
          </a:custGeom>
          <a:blipFill rotWithShape="1">
            <a:blip r:embed="rId3">
              <a:alphaModFix/>
            </a:blip>
            <a:stretch>
              <a:fillRect b="0" l="0" r="0" t="0"/>
            </a:stretch>
          </a:blipFill>
          <a:ln>
            <a:noFill/>
          </a:ln>
        </p:spPr>
      </p:sp>
      <p:grpSp>
        <p:nvGrpSpPr>
          <p:cNvPr id="257" name="Google Shape;257;g35d01a13495_0_138"/>
          <p:cNvGrpSpPr/>
          <p:nvPr/>
        </p:nvGrpSpPr>
        <p:grpSpPr>
          <a:xfrm>
            <a:off x="13737283" y="5071169"/>
            <a:ext cx="3246467" cy="4313658"/>
            <a:chOff x="0" y="-19050"/>
            <a:chExt cx="855031" cy="1136100"/>
          </a:xfrm>
        </p:grpSpPr>
        <p:sp>
          <p:nvSpPr>
            <p:cNvPr id="258" name="Google Shape;258;g35d01a13495_0_138"/>
            <p:cNvSpPr/>
            <p:nvPr/>
          </p:nvSpPr>
          <p:spPr>
            <a:xfrm>
              <a:off x="0" y="0"/>
              <a:ext cx="855031" cy="1116914"/>
            </a:xfrm>
            <a:custGeom>
              <a:rect b="b" l="l" r="r" t="t"/>
              <a:pathLst>
                <a:path extrusionOk="0" h="1116914" w="855031">
                  <a:moveTo>
                    <a:pt x="121622" y="0"/>
                  </a:moveTo>
                  <a:lnTo>
                    <a:pt x="733409" y="0"/>
                  </a:lnTo>
                  <a:cubicBezTo>
                    <a:pt x="800579" y="0"/>
                    <a:pt x="855031" y="54452"/>
                    <a:pt x="855031" y="121622"/>
                  </a:cubicBezTo>
                  <a:lnTo>
                    <a:pt x="855031" y="995292"/>
                  </a:lnTo>
                  <a:cubicBezTo>
                    <a:pt x="855031" y="1062462"/>
                    <a:pt x="800579" y="1116914"/>
                    <a:pt x="733409" y="1116914"/>
                  </a:cubicBezTo>
                  <a:lnTo>
                    <a:pt x="121622" y="1116914"/>
                  </a:lnTo>
                  <a:cubicBezTo>
                    <a:pt x="54452" y="1116914"/>
                    <a:pt x="0" y="1062462"/>
                    <a:pt x="0" y="995292"/>
                  </a:cubicBezTo>
                  <a:lnTo>
                    <a:pt x="0" y="121622"/>
                  </a:lnTo>
                  <a:cubicBezTo>
                    <a:pt x="0" y="54452"/>
                    <a:pt x="54452" y="0"/>
                    <a:pt x="121622"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5d01a13495_0_138"/>
            <p:cNvSpPr txBox="1"/>
            <p:nvPr/>
          </p:nvSpPr>
          <p:spPr>
            <a:xfrm>
              <a:off x="0" y="-19050"/>
              <a:ext cx="855000" cy="1136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g35d01a13495_0_138"/>
          <p:cNvSpPr/>
          <p:nvPr/>
        </p:nvSpPr>
        <p:spPr>
          <a:xfrm rot="5400000">
            <a:off x="13742295" y="6152899"/>
            <a:ext cx="3236420" cy="2152219"/>
          </a:xfrm>
          <a:custGeom>
            <a:rect b="b" l="l" r="r" t="t"/>
            <a:pathLst>
              <a:path extrusionOk="0" h="2152219" w="3236420">
                <a:moveTo>
                  <a:pt x="0" y="0"/>
                </a:moveTo>
                <a:lnTo>
                  <a:pt x="3236420" y="0"/>
                </a:lnTo>
                <a:lnTo>
                  <a:pt x="3236420" y="2152219"/>
                </a:lnTo>
                <a:lnTo>
                  <a:pt x="0" y="2152219"/>
                </a:lnTo>
                <a:lnTo>
                  <a:pt x="0" y="0"/>
                </a:lnTo>
                <a:close/>
              </a:path>
            </a:pathLst>
          </a:custGeom>
          <a:blipFill rotWithShape="1">
            <a:blip r:embed="rId4">
              <a:alphaModFix/>
            </a:blip>
            <a:stretch>
              <a:fillRect b="0" l="0" r="0" t="0"/>
            </a:stretch>
          </a:blipFill>
          <a:ln>
            <a:noFill/>
          </a:ln>
        </p:spPr>
      </p:sp>
      <p:sp>
        <p:nvSpPr>
          <p:cNvPr id="261" name="Google Shape;261;g35d01a13495_0_138"/>
          <p:cNvSpPr txBox="1"/>
          <p:nvPr/>
        </p:nvSpPr>
        <p:spPr>
          <a:xfrm>
            <a:off x="1744683" y="1452646"/>
            <a:ext cx="14798700" cy="37299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La concurrencia significa ejecutar múltiples tareas al mismo tiempo, pero no necesariamente simultáneamente. </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Si hay dos tareas que se ejecutarán simultáneamente en una CPU de 1 núcleo, la CPU decidirá ejecutar una tarea primero y luego la otra tarea o ejecutar la mitad de una tarea y la otra mitad, etc. De esta manera pueden comenzar dos tareas, ejecutar y completar en períodos de tiempo superpuestos</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5" name="Shape 265"/>
        <p:cNvGrpSpPr/>
        <p:nvPr/>
      </p:nvGrpSpPr>
      <p:grpSpPr>
        <a:xfrm>
          <a:off x="0" y="0"/>
          <a:ext cx="0" cy="0"/>
          <a:chOff x="0" y="0"/>
          <a:chExt cx="0" cy="0"/>
        </a:xfrm>
      </p:grpSpPr>
      <p:grpSp>
        <p:nvGrpSpPr>
          <p:cNvPr id="266" name="Google Shape;266;g35d01a13495_0_153"/>
          <p:cNvGrpSpPr/>
          <p:nvPr/>
        </p:nvGrpSpPr>
        <p:grpSpPr>
          <a:xfrm>
            <a:off x="8525028" y="3549395"/>
            <a:ext cx="8421145" cy="5084053"/>
            <a:chOff x="0" y="-19050"/>
            <a:chExt cx="2217900" cy="1339001"/>
          </a:xfrm>
        </p:grpSpPr>
        <p:sp>
          <p:nvSpPr>
            <p:cNvPr id="267" name="Google Shape;267;g35d01a13495_0_153"/>
            <p:cNvSpPr/>
            <p:nvPr/>
          </p:nvSpPr>
          <p:spPr>
            <a:xfrm>
              <a:off x="0" y="0"/>
              <a:ext cx="2217786" cy="1319951"/>
            </a:xfrm>
            <a:custGeom>
              <a:rect b="b" l="l" r="r" t="t"/>
              <a:pathLst>
                <a:path extrusionOk="0" h="1319951" w="2217786">
                  <a:moveTo>
                    <a:pt x="46889" y="0"/>
                  </a:moveTo>
                  <a:lnTo>
                    <a:pt x="2170897" y="0"/>
                  </a:lnTo>
                  <a:cubicBezTo>
                    <a:pt x="2183333" y="0"/>
                    <a:pt x="2195259" y="4940"/>
                    <a:pt x="2204052" y="13734"/>
                  </a:cubicBezTo>
                  <a:cubicBezTo>
                    <a:pt x="2212846" y="22527"/>
                    <a:pt x="2217786" y="34453"/>
                    <a:pt x="2217786" y="46889"/>
                  </a:cubicBezTo>
                  <a:lnTo>
                    <a:pt x="2217786" y="1273062"/>
                  </a:lnTo>
                  <a:cubicBezTo>
                    <a:pt x="2217786" y="1285498"/>
                    <a:pt x="2212846" y="1297424"/>
                    <a:pt x="2204052" y="1306217"/>
                  </a:cubicBezTo>
                  <a:cubicBezTo>
                    <a:pt x="2195259" y="1315011"/>
                    <a:pt x="2183333" y="1319951"/>
                    <a:pt x="2170897" y="1319951"/>
                  </a:cubicBezTo>
                  <a:lnTo>
                    <a:pt x="46889" y="1319951"/>
                  </a:lnTo>
                  <a:cubicBezTo>
                    <a:pt x="34453" y="1319951"/>
                    <a:pt x="22527" y="1315011"/>
                    <a:pt x="13734" y="1306217"/>
                  </a:cubicBezTo>
                  <a:cubicBezTo>
                    <a:pt x="4940" y="1297424"/>
                    <a:pt x="0" y="1285498"/>
                    <a:pt x="0" y="1273062"/>
                  </a:cubicBezTo>
                  <a:lnTo>
                    <a:pt x="0" y="46889"/>
                  </a:lnTo>
                  <a:cubicBezTo>
                    <a:pt x="0" y="34453"/>
                    <a:pt x="4940" y="22527"/>
                    <a:pt x="13734" y="13734"/>
                  </a:cubicBezTo>
                  <a:cubicBezTo>
                    <a:pt x="22527" y="4940"/>
                    <a:pt x="34453" y="0"/>
                    <a:pt x="4688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5d01a13495_0_153"/>
            <p:cNvSpPr txBox="1"/>
            <p:nvPr/>
          </p:nvSpPr>
          <p:spPr>
            <a:xfrm>
              <a:off x="0" y="-19050"/>
              <a:ext cx="2217900" cy="1338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g35d01a13495_0_153"/>
          <p:cNvGrpSpPr/>
          <p:nvPr/>
        </p:nvGrpSpPr>
        <p:grpSpPr>
          <a:xfrm>
            <a:off x="1342316" y="3549395"/>
            <a:ext cx="6807633" cy="5191065"/>
            <a:chOff x="0" y="-19050"/>
            <a:chExt cx="1792945" cy="1367185"/>
          </a:xfrm>
        </p:grpSpPr>
        <p:sp>
          <p:nvSpPr>
            <p:cNvPr id="270" name="Google Shape;270;g35d01a13495_0_153"/>
            <p:cNvSpPr/>
            <p:nvPr/>
          </p:nvSpPr>
          <p:spPr>
            <a:xfrm>
              <a:off x="0" y="0"/>
              <a:ext cx="1792945" cy="1348135"/>
            </a:xfrm>
            <a:custGeom>
              <a:rect b="b" l="l" r="r" t="t"/>
              <a:pathLst>
                <a:path extrusionOk="0" h="1348135" w="1792945">
                  <a:moveTo>
                    <a:pt x="58000" y="0"/>
                  </a:moveTo>
                  <a:lnTo>
                    <a:pt x="1734945" y="0"/>
                  </a:lnTo>
                  <a:cubicBezTo>
                    <a:pt x="1750328" y="0"/>
                    <a:pt x="1765080" y="6111"/>
                    <a:pt x="1775957" y="16988"/>
                  </a:cubicBezTo>
                  <a:cubicBezTo>
                    <a:pt x="1786835" y="27865"/>
                    <a:pt x="1792945" y="42617"/>
                    <a:pt x="1792945" y="58000"/>
                  </a:cubicBezTo>
                  <a:lnTo>
                    <a:pt x="1792945" y="1290135"/>
                  </a:lnTo>
                  <a:cubicBezTo>
                    <a:pt x="1792945" y="1305518"/>
                    <a:pt x="1786835" y="1320270"/>
                    <a:pt x="1775957" y="1331147"/>
                  </a:cubicBezTo>
                  <a:cubicBezTo>
                    <a:pt x="1765080" y="1342024"/>
                    <a:pt x="1750328" y="1348135"/>
                    <a:pt x="1734945" y="1348135"/>
                  </a:cubicBezTo>
                  <a:lnTo>
                    <a:pt x="58000" y="1348135"/>
                  </a:lnTo>
                  <a:cubicBezTo>
                    <a:pt x="42617" y="1348135"/>
                    <a:pt x="27865" y="1342024"/>
                    <a:pt x="16988" y="1331147"/>
                  </a:cubicBezTo>
                  <a:cubicBezTo>
                    <a:pt x="6111" y="1320270"/>
                    <a:pt x="0" y="1305518"/>
                    <a:pt x="0" y="1290135"/>
                  </a:cubicBezTo>
                  <a:lnTo>
                    <a:pt x="0" y="58000"/>
                  </a:lnTo>
                  <a:cubicBezTo>
                    <a:pt x="0" y="42617"/>
                    <a:pt x="6111" y="27865"/>
                    <a:pt x="16988" y="16988"/>
                  </a:cubicBezTo>
                  <a:cubicBezTo>
                    <a:pt x="27865" y="6111"/>
                    <a:pt x="42617" y="0"/>
                    <a:pt x="58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5d01a13495_0_153"/>
            <p:cNvSpPr txBox="1"/>
            <p:nvPr/>
          </p:nvSpPr>
          <p:spPr>
            <a:xfrm>
              <a:off x="0" y="-19050"/>
              <a:ext cx="1792800" cy="13671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g35d01a13495_0_153"/>
          <p:cNvSpPr/>
          <p:nvPr/>
        </p:nvSpPr>
        <p:spPr>
          <a:xfrm>
            <a:off x="2337197" y="1440051"/>
            <a:ext cx="1440234" cy="1805937"/>
          </a:xfrm>
          <a:custGeom>
            <a:rect b="b" l="l" r="r" t="t"/>
            <a:pathLst>
              <a:path extrusionOk="0" h="1805937" w="1440234">
                <a:moveTo>
                  <a:pt x="0" y="0"/>
                </a:moveTo>
                <a:lnTo>
                  <a:pt x="1440235" y="0"/>
                </a:lnTo>
                <a:lnTo>
                  <a:pt x="1440235" y="1805936"/>
                </a:lnTo>
                <a:lnTo>
                  <a:pt x="0" y="1805936"/>
                </a:lnTo>
                <a:lnTo>
                  <a:pt x="0" y="0"/>
                </a:lnTo>
                <a:close/>
              </a:path>
            </a:pathLst>
          </a:custGeom>
          <a:blipFill rotWithShape="1">
            <a:blip r:embed="rId3">
              <a:alphaModFix/>
            </a:blip>
            <a:stretch>
              <a:fillRect b="0" l="0" r="0" t="0"/>
            </a:stretch>
          </a:blipFill>
          <a:ln>
            <a:noFill/>
          </a:ln>
        </p:spPr>
      </p:sp>
      <p:sp>
        <p:nvSpPr>
          <p:cNvPr id="273" name="Google Shape;273;g35d01a13495_0_153"/>
          <p:cNvSpPr/>
          <p:nvPr/>
        </p:nvSpPr>
        <p:spPr>
          <a:xfrm>
            <a:off x="9014848" y="4017944"/>
            <a:ext cx="7608410" cy="4251199"/>
          </a:xfrm>
          <a:custGeom>
            <a:rect b="b" l="l" r="r" t="t"/>
            <a:pathLst>
              <a:path extrusionOk="0" h="4251199" w="7608410">
                <a:moveTo>
                  <a:pt x="0" y="0"/>
                </a:moveTo>
                <a:lnTo>
                  <a:pt x="7608410" y="0"/>
                </a:lnTo>
                <a:lnTo>
                  <a:pt x="7608410" y="4251199"/>
                </a:lnTo>
                <a:lnTo>
                  <a:pt x="0" y="4251199"/>
                </a:lnTo>
                <a:lnTo>
                  <a:pt x="0" y="0"/>
                </a:lnTo>
                <a:close/>
              </a:path>
            </a:pathLst>
          </a:custGeom>
          <a:blipFill rotWithShape="1">
            <a:blip r:embed="rId4">
              <a:alphaModFix/>
            </a:blip>
            <a:stretch>
              <a:fillRect b="0" l="0" r="0" t="0"/>
            </a:stretch>
          </a:blipFill>
          <a:ln>
            <a:noFill/>
          </a:ln>
        </p:spPr>
      </p:sp>
      <p:sp>
        <p:nvSpPr>
          <p:cNvPr id="274" name="Google Shape;274;g35d01a13495_0_153"/>
          <p:cNvSpPr txBox="1"/>
          <p:nvPr/>
        </p:nvSpPr>
        <p:spPr>
          <a:xfrm>
            <a:off x="4132387" y="1761994"/>
            <a:ext cx="11818500" cy="11544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7500" u="none" cap="none" strike="noStrike">
                <a:solidFill>
                  <a:srgbClr val="FFFFFF"/>
                </a:solidFill>
                <a:latin typeface="Arial"/>
                <a:ea typeface="Arial"/>
                <a:cs typeface="Arial"/>
                <a:sym typeface="Arial"/>
              </a:rPr>
              <a:t>EJECUCIÓN PARALELA</a:t>
            </a:r>
            <a:endParaRPr/>
          </a:p>
        </p:txBody>
      </p:sp>
      <p:sp>
        <p:nvSpPr>
          <p:cNvPr id="275" name="Google Shape;275;g35d01a13495_0_153"/>
          <p:cNvSpPr txBox="1"/>
          <p:nvPr/>
        </p:nvSpPr>
        <p:spPr>
          <a:xfrm>
            <a:off x="1752292" y="3998362"/>
            <a:ext cx="5987700" cy="4351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FFFFFF"/>
                </a:solidFill>
                <a:latin typeface="Montserrat"/>
                <a:ea typeface="Montserrat"/>
                <a:cs typeface="Montserrat"/>
                <a:sym typeface="Montserrat"/>
              </a:rPr>
              <a:t>La ejecución paralela es cuando una computadora tiene más de una CPU o núcleo de CPU y avanza en más de una tarea simultáneamente. Sin embargo, la ejecución paralela no se refiere al mismo fenómeno que el paralelismo.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9" name="Shape 279"/>
        <p:cNvGrpSpPr/>
        <p:nvPr/>
      </p:nvGrpSpPr>
      <p:grpSpPr>
        <a:xfrm>
          <a:off x="0" y="0"/>
          <a:ext cx="0" cy="0"/>
          <a:chOff x="0" y="0"/>
          <a:chExt cx="0" cy="0"/>
        </a:xfrm>
      </p:grpSpPr>
      <p:grpSp>
        <p:nvGrpSpPr>
          <p:cNvPr id="280" name="Google Shape;280;g35d01a13495_0_166"/>
          <p:cNvGrpSpPr/>
          <p:nvPr/>
        </p:nvGrpSpPr>
        <p:grpSpPr>
          <a:xfrm>
            <a:off x="8525028" y="3792530"/>
            <a:ext cx="8421145" cy="5541576"/>
            <a:chOff x="0" y="-19050"/>
            <a:chExt cx="2217900" cy="1459500"/>
          </a:xfrm>
        </p:grpSpPr>
        <p:sp>
          <p:nvSpPr>
            <p:cNvPr id="281" name="Google Shape;281;g35d01a13495_0_166"/>
            <p:cNvSpPr/>
            <p:nvPr/>
          </p:nvSpPr>
          <p:spPr>
            <a:xfrm>
              <a:off x="0" y="0"/>
              <a:ext cx="2217786" cy="1440317"/>
            </a:xfrm>
            <a:custGeom>
              <a:rect b="b" l="l" r="r" t="t"/>
              <a:pathLst>
                <a:path extrusionOk="0" h="1440317" w="2217786">
                  <a:moveTo>
                    <a:pt x="46889" y="0"/>
                  </a:moveTo>
                  <a:lnTo>
                    <a:pt x="2170897" y="0"/>
                  </a:lnTo>
                  <a:cubicBezTo>
                    <a:pt x="2183333" y="0"/>
                    <a:pt x="2195259" y="4940"/>
                    <a:pt x="2204052" y="13734"/>
                  </a:cubicBezTo>
                  <a:cubicBezTo>
                    <a:pt x="2212846" y="22527"/>
                    <a:pt x="2217786" y="34453"/>
                    <a:pt x="2217786" y="46889"/>
                  </a:cubicBezTo>
                  <a:lnTo>
                    <a:pt x="2217786" y="1393428"/>
                  </a:lnTo>
                  <a:cubicBezTo>
                    <a:pt x="2217786" y="1405864"/>
                    <a:pt x="2212846" y="1417790"/>
                    <a:pt x="2204052" y="1426584"/>
                  </a:cubicBezTo>
                  <a:cubicBezTo>
                    <a:pt x="2195259" y="1435377"/>
                    <a:pt x="2183333" y="1440317"/>
                    <a:pt x="2170897" y="1440317"/>
                  </a:cubicBezTo>
                  <a:lnTo>
                    <a:pt x="46889" y="1440317"/>
                  </a:lnTo>
                  <a:cubicBezTo>
                    <a:pt x="34453" y="1440317"/>
                    <a:pt x="22527" y="1435377"/>
                    <a:pt x="13734" y="1426584"/>
                  </a:cubicBezTo>
                  <a:cubicBezTo>
                    <a:pt x="4940" y="1417790"/>
                    <a:pt x="0" y="1405864"/>
                    <a:pt x="0" y="1393428"/>
                  </a:cubicBezTo>
                  <a:lnTo>
                    <a:pt x="0" y="46889"/>
                  </a:lnTo>
                  <a:cubicBezTo>
                    <a:pt x="0" y="34453"/>
                    <a:pt x="4940" y="22527"/>
                    <a:pt x="13734" y="13734"/>
                  </a:cubicBezTo>
                  <a:cubicBezTo>
                    <a:pt x="22527" y="4940"/>
                    <a:pt x="34453" y="0"/>
                    <a:pt x="46889"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5d01a13495_0_166"/>
            <p:cNvSpPr txBox="1"/>
            <p:nvPr/>
          </p:nvSpPr>
          <p:spPr>
            <a:xfrm>
              <a:off x="0" y="-19050"/>
              <a:ext cx="2217900" cy="145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g35d01a13495_0_166"/>
          <p:cNvGrpSpPr/>
          <p:nvPr/>
        </p:nvGrpSpPr>
        <p:grpSpPr>
          <a:xfrm>
            <a:off x="1342325" y="3944925"/>
            <a:ext cx="6807633" cy="5956657"/>
            <a:chOff x="0" y="-19050"/>
            <a:chExt cx="1792945" cy="1459500"/>
          </a:xfrm>
        </p:grpSpPr>
        <p:sp>
          <p:nvSpPr>
            <p:cNvPr id="284" name="Google Shape;284;g35d01a13495_0_166"/>
            <p:cNvSpPr/>
            <p:nvPr/>
          </p:nvSpPr>
          <p:spPr>
            <a:xfrm>
              <a:off x="0" y="0"/>
              <a:ext cx="1792945" cy="1440317"/>
            </a:xfrm>
            <a:custGeom>
              <a:rect b="b" l="l" r="r" t="t"/>
              <a:pathLst>
                <a:path extrusionOk="0" h="1440317" w="1792945">
                  <a:moveTo>
                    <a:pt x="58000" y="0"/>
                  </a:moveTo>
                  <a:lnTo>
                    <a:pt x="1734945" y="0"/>
                  </a:lnTo>
                  <a:cubicBezTo>
                    <a:pt x="1750328" y="0"/>
                    <a:pt x="1765080" y="6111"/>
                    <a:pt x="1775957" y="16988"/>
                  </a:cubicBezTo>
                  <a:cubicBezTo>
                    <a:pt x="1786835" y="27865"/>
                    <a:pt x="1792945" y="42617"/>
                    <a:pt x="1792945" y="58000"/>
                  </a:cubicBezTo>
                  <a:lnTo>
                    <a:pt x="1792945" y="1382318"/>
                  </a:lnTo>
                  <a:cubicBezTo>
                    <a:pt x="1792945" y="1397700"/>
                    <a:pt x="1786835" y="1412453"/>
                    <a:pt x="1775957" y="1423330"/>
                  </a:cubicBezTo>
                  <a:cubicBezTo>
                    <a:pt x="1765080" y="1434207"/>
                    <a:pt x="1750328" y="1440317"/>
                    <a:pt x="1734945" y="1440317"/>
                  </a:cubicBezTo>
                  <a:lnTo>
                    <a:pt x="58000" y="1440317"/>
                  </a:lnTo>
                  <a:cubicBezTo>
                    <a:pt x="42617" y="1440317"/>
                    <a:pt x="27865" y="1434207"/>
                    <a:pt x="16988" y="1423330"/>
                  </a:cubicBezTo>
                  <a:cubicBezTo>
                    <a:pt x="6111" y="1412453"/>
                    <a:pt x="0" y="1397700"/>
                    <a:pt x="0" y="1382318"/>
                  </a:cubicBezTo>
                  <a:lnTo>
                    <a:pt x="0" y="58000"/>
                  </a:lnTo>
                  <a:cubicBezTo>
                    <a:pt x="0" y="42617"/>
                    <a:pt x="6111" y="27865"/>
                    <a:pt x="16988" y="16988"/>
                  </a:cubicBezTo>
                  <a:cubicBezTo>
                    <a:pt x="27865" y="6111"/>
                    <a:pt x="42617" y="0"/>
                    <a:pt x="5800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5d01a13495_0_166"/>
            <p:cNvSpPr txBox="1"/>
            <p:nvPr/>
          </p:nvSpPr>
          <p:spPr>
            <a:xfrm>
              <a:off x="0" y="-19050"/>
              <a:ext cx="1792800" cy="145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g35d01a13495_0_166"/>
          <p:cNvSpPr/>
          <p:nvPr/>
        </p:nvSpPr>
        <p:spPr>
          <a:xfrm>
            <a:off x="1363270" y="1198228"/>
            <a:ext cx="1440234" cy="1805937"/>
          </a:xfrm>
          <a:custGeom>
            <a:rect b="b" l="l" r="r" t="t"/>
            <a:pathLst>
              <a:path extrusionOk="0" h="1805937" w="1440234">
                <a:moveTo>
                  <a:pt x="0" y="0"/>
                </a:moveTo>
                <a:lnTo>
                  <a:pt x="1440235" y="0"/>
                </a:lnTo>
                <a:lnTo>
                  <a:pt x="1440235" y="1805937"/>
                </a:lnTo>
                <a:lnTo>
                  <a:pt x="0" y="1805937"/>
                </a:lnTo>
                <a:lnTo>
                  <a:pt x="0" y="0"/>
                </a:lnTo>
                <a:close/>
              </a:path>
            </a:pathLst>
          </a:custGeom>
          <a:blipFill rotWithShape="1">
            <a:blip r:embed="rId3">
              <a:alphaModFix/>
            </a:blip>
            <a:stretch>
              <a:fillRect b="0" l="0" r="0" t="0"/>
            </a:stretch>
          </a:blipFill>
          <a:ln>
            <a:noFill/>
          </a:ln>
        </p:spPr>
      </p:sp>
      <p:sp>
        <p:nvSpPr>
          <p:cNvPr id="287" name="Google Shape;287;g35d01a13495_0_166"/>
          <p:cNvSpPr/>
          <p:nvPr/>
        </p:nvSpPr>
        <p:spPr>
          <a:xfrm>
            <a:off x="8887950" y="4334286"/>
            <a:ext cx="7569786" cy="4399938"/>
          </a:xfrm>
          <a:custGeom>
            <a:rect b="b" l="l" r="r" t="t"/>
            <a:pathLst>
              <a:path extrusionOk="0" h="4399938" w="7569786">
                <a:moveTo>
                  <a:pt x="0" y="0"/>
                </a:moveTo>
                <a:lnTo>
                  <a:pt x="7569786" y="0"/>
                </a:lnTo>
                <a:lnTo>
                  <a:pt x="7569786" y="4399938"/>
                </a:lnTo>
                <a:lnTo>
                  <a:pt x="0" y="4399938"/>
                </a:lnTo>
                <a:lnTo>
                  <a:pt x="0" y="0"/>
                </a:lnTo>
                <a:close/>
              </a:path>
            </a:pathLst>
          </a:custGeom>
          <a:blipFill rotWithShape="1">
            <a:blip r:embed="rId4">
              <a:alphaModFix/>
            </a:blip>
            <a:stretch>
              <a:fillRect b="0" l="0" r="0" t="0"/>
            </a:stretch>
          </a:blipFill>
          <a:ln>
            <a:noFill/>
          </a:ln>
        </p:spPr>
      </p:sp>
      <p:sp>
        <p:nvSpPr>
          <p:cNvPr id="288" name="Google Shape;288;g35d01a13495_0_166"/>
          <p:cNvSpPr txBox="1"/>
          <p:nvPr/>
        </p:nvSpPr>
        <p:spPr>
          <a:xfrm>
            <a:off x="3264983" y="943909"/>
            <a:ext cx="13416300" cy="25512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7500" u="none" cap="none" strike="noStrike">
                <a:solidFill>
                  <a:srgbClr val="FFFFFF"/>
                </a:solidFill>
                <a:latin typeface="Arial"/>
                <a:ea typeface="Arial"/>
                <a:cs typeface="Arial"/>
                <a:sym typeface="Arial"/>
              </a:rPr>
              <a:t>EJECUCIÓN CONCURRENTE PARALELA</a:t>
            </a:r>
            <a:endParaRPr/>
          </a:p>
        </p:txBody>
      </p:sp>
      <p:sp>
        <p:nvSpPr>
          <p:cNvPr id="289" name="Google Shape;289;g35d01a13495_0_166"/>
          <p:cNvSpPr txBox="1"/>
          <p:nvPr/>
        </p:nvSpPr>
        <p:spPr>
          <a:xfrm>
            <a:off x="1752292" y="4175645"/>
            <a:ext cx="5987700" cy="5601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Es posible tener una ejecución concurrente paralela, donde los subprocesos se distribuyen entre varias CPU.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Por lo tanto, los subprocesos ejecutados en una misma CPU se ejecutan concurrentemente, mientras que los subprocesos ejecutados en diferentes CPU se ejecutan en paralelo.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3" name="Shape 293"/>
        <p:cNvGrpSpPr/>
        <p:nvPr/>
      </p:nvGrpSpPr>
      <p:grpSpPr>
        <a:xfrm>
          <a:off x="0" y="0"/>
          <a:ext cx="0" cy="0"/>
          <a:chOff x="0" y="0"/>
          <a:chExt cx="0" cy="0"/>
        </a:xfrm>
      </p:grpSpPr>
      <p:grpSp>
        <p:nvGrpSpPr>
          <p:cNvPr id="294" name="Google Shape;294;g35d01a13495_0_179"/>
          <p:cNvGrpSpPr/>
          <p:nvPr/>
        </p:nvGrpSpPr>
        <p:grpSpPr>
          <a:xfrm>
            <a:off x="1243290" y="3203510"/>
            <a:ext cx="7720696" cy="5993786"/>
            <a:chOff x="0" y="-19050"/>
            <a:chExt cx="2033421" cy="1578600"/>
          </a:xfrm>
        </p:grpSpPr>
        <p:sp>
          <p:nvSpPr>
            <p:cNvPr id="295" name="Google Shape;295;g35d01a13495_0_179"/>
            <p:cNvSpPr/>
            <p:nvPr/>
          </p:nvSpPr>
          <p:spPr>
            <a:xfrm>
              <a:off x="0" y="0"/>
              <a:ext cx="2033421" cy="1559507"/>
            </a:xfrm>
            <a:custGeom>
              <a:rect b="b" l="l" r="r" t="t"/>
              <a:pathLst>
                <a:path extrusionOk="0" h="1559507" w="2033421">
                  <a:moveTo>
                    <a:pt x="51141" y="0"/>
                  </a:moveTo>
                  <a:lnTo>
                    <a:pt x="1982281" y="0"/>
                  </a:lnTo>
                  <a:cubicBezTo>
                    <a:pt x="1995844" y="0"/>
                    <a:pt x="2008852" y="5388"/>
                    <a:pt x="2018442" y="14979"/>
                  </a:cubicBezTo>
                  <a:cubicBezTo>
                    <a:pt x="2028033" y="24569"/>
                    <a:pt x="2033421" y="37577"/>
                    <a:pt x="2033421" y="51141"/>
                  </a:cubicBezTo>
                  <a:lnTo>
                    <a:pt x="2033421" y="1508366"/>
                  </a:lnTo>
                  <a:cubicBezTo>
                    <a:pt x="2033421" y="1521929"/>
                    <a:pt x="2028033" y="1534937"/>
                    <a:pt x="2018442" y="1544528"/>
                  </a:cubicBezTo>
                  <a:cubicBezTo>
                    <a:pt x="2008852" y="1554119"/>
                    <a:pt x="1995844" y="1559507"/>
                    <a:pt x="1982281" y="1559507"/>
                  </a:cubicBezTo>
                  <a:lnTo>
                    <a:pt x="51141" y="1559507"/>
                  </a:lnTo>
                  <a:cubicBezTo>
                    <a:pt x="37577" y="1559507"/>
                    <a:pt x="24569" y="1554119"/>
                    <a:pt x="14979" y="1544528"/>
                  </a:cubicBezTo>
                  <a:cubicBezTo>
                    <a:pt x="5388" y="1534937"/>
                    <a:pt x="0" y="1521929"/>
                    <a:pt x="0" y="1508366"/>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5d01a13495_0_179"/>
            <p:cNvSpPr txBox="1"/>
            <p:nvPr/>
          </p:nvSpPr>
          <p:spPr>
            <a:xfrm>
              <a:off x="0" y="-19050"/>
              <a:ext cx="2033400" cy="1578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g35d01a13495_0_179"/>
          <p:cNvSpPr/>
          <p:nvPr/>
        </p:nvSpPr>
        <p:spPr>
          <a:xfrm>
            <a:off x="4155372" y="1089907"/>
            <a:ext cx="1440234" cy="1805937"/>
          </a:xfrm>
          <a:custGeom>
            <a:rect b="b" l="l" r="r" t="t"/>
            <a:pathLst>
              <a:path extrusionOk="0" h="1805937" w="1440234">
                <a:moveTo>
                  <a:pt x="0" y="0"/>
                </a:moveTo>
                <a:lnTo>
                  <a:pt x="1440235" y="0"/>
                </a:lnTo>
                <a:lnTo>
                  <a:pt x="1440235" y="1805937"/>
                </a:lnTo>
                <a:lnTo>
                  <a:pt x="0" y="1805937"/>
                </a:lnTo>
                <a:lnTo>
                  <a:pt x="0" y="0"/>
                </a:lnTo>
                <a:close/>
              </a:path>
            </a:pathLst>
          </a:custGeom>
          <a:blipFill rotWithShape="1">
            <a:blip r:embed="rId3">
              <a:alphaModFix/>
            </a:blip>
            <a:stretch>
              <a:fillRect b="0" l="0" r="0" t="0"/>
            </a:stretch>
          </a:blipFill>
          <a:ln>
            <a:noFill/>
          </a:ln>
        </p:spPr>
      </p:sp>
      <p:grpSp>
        <p:nvGrpSpPr>
          <p:cNvPr id="298" name="Google Shape;298;g35d01a13495_0_179"/>
          <p:cNvGrpSpPr/>
          <p:nvPr/>
        </p:nvGrpSpPr>
        <p:grpSpPr>
          <a:xfrm>
            <a:off x="9324064" y="3203510"/>
            <a:ext cx="7720696" cy="5993786"/>
            <a:chOff x="0" y="-19050"/>
            <a:chExt cx="2033421" cy="1578600"/>
          </a:xfrm>
        </p:grpSpPr>
        <p:sp>
          <p:nvSpPr>
            <p:cNvPr id="299" name="Google Shape;299;g35d01a13495_0_179"/>
            <p:cNvSpPr/>
            <p:nvPr/>
          </p:nvSpPr>
          <p:spPr>
            <a:xfrm>
              <a:off x="0" y="0"/>
              <a:ext cx="2033421" cy="1559507"/>
            </a:xfrm>
            <a:custGeom>
              <a:rect b="b" l="l" r="r" t="t"/>
              <a:pathLst>
                <a:path extrusionOk="0" h="1559507" w="2033421">
                  <a:moveTo>
                    <a:pt x="51141" y="0"/>
                  </a:moveTo>
                  <a:lnTo>
                    <a:pt x="1982281" y="0"/>
                  </a:lnTo>
                  <a:cubicBezTo>
                    <a:pt x="1995844" y="0"/>
                    <a:pt x="2008852" y="5388"/>
                    <a:pt x="2018442" y="14979"/>
                  </a:cubicBezTo>
                  <a:cubicBezTo>
                    <a:pt x="2028033" y="24569"/>
                    <a:pt x="2033421" y="37577"/>
                    <a:pt x="2033421" y="51141"/>
                  </a:cubicBezTo>
                  <a:lnTo>
                    <a:pt x="2033421" y="1508366"/>
                  </a:lnTo>
                  <a:cubicBezTo>
                    <a:pt x="2033421" y="1521929"/>
                    <a:pt x="2028033" y="1534937"/>
                    <a:pt x="2018442" y="1544528"/>
                  </a:cubicBezTo>
                  <a:cubicBezTo>
                    <a:pt x="2008852" y="1554119"/>
                    <a:pt x="1995844" y="1559507"/>
                    <a:pt x="1982281" y="1559507"/>
                  </a:cubicBezTo>
                  <a:lnTo>
                    <a:pt x="51141" y="1559507"/>
                  </a:lnTo>
                  <a:cubicBezTo>
                    <a:pt x="37577" y="1559507"/>
                    <a:pt x="24569" y="1554119"/>
                    <a:pt x="14979" y="1544528"/>
                  </a:cubicBezTo>
                  <a:cubicBezTo>
                    <a:pt x="5388" y="1534937"/>
                    <a:pt x="0" y="1521929"/>
                    <a:pt x="0" y="1508366"/>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5d01a13495_0_179"/>
            <p:cNvSpPr txBox="1"/>
            <p:nvPr/>
          </p:nvSpPr>
          <p:spPr>
            <a:xfrm>
              <a:off x="0" y="-19050"/>
              <a:ext cx="2033400" cy="1578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g35d01a13495_0_179"/>
          <p:cNvSpPr/>
          <p:nvPr/>
        </p:nvSpPr>
        <p:spPr>
          <a:xfrm>
            <a:off x="9699772" y="3830925"/>
            <a:ext cx="6969231" cy="4887173"/>
          </a:xfrm>
          <a:custGeom>
            <a:rect b="b" l="l" r="r" t="t"/>
            <a:pathLst>
              <a:path extrusionOk="0" h="4887173" w="6969231">
                <a:moveTo>
                  <a:pt x="0" y="0"/>
                </a:moveTo>
                <a:lnTo>
                  <a:pt x="6969231" y="0"/>
                </a:lnTo>
                <a:lnTo>
                  <a:pt x="6969231" y="4887173"/>
                </a:lnTo>
                <a:lnTo>
                  <a:pt x="0" y="4887173"/>
                </a:lnTo>
                <a:lnTo>
                  <a:pt x="0" y="0"/>
                </a:lnTo>
                <a:close/>
              </a:path>
            </a:pathLst>
          </a:custGeom>
          <a:blipFill rotWithShape="1">
            <a:blip r:embed="rId4">
              <a:alphaModFix/>
            </a:blip>
            <a:stretch>
              <a:fillRect b="0" l="0" r="0" t="0"/>
            </a:stretch>
          </a:blipFill>
          <a:ln>
            <a:noFill/>
          </a:ln>
        </p:spPr>
      </p:sp>
      <p:sp>
        <p:nvSpPr>
          <p:cNvPr id="302" name="Google Shape;302;g35d01a13495_0_179"/>
          <p:cNvSpPr txBox="1"/>
          <p:nvPr/>
        </p:nvSpPr>
        <p:spPr>
          <a:xfrm>
            <a:off x="5950562" y="1374068"/>
            <a:ext cx="8060100" cy="1231200"/>
          </a:xfrm>
          <a:prstGeom prst="rect">
            <a:avLst/>
          </a:prstGeom>
          <a:noFill/>
          <a:ln>
            <a:noFill/>
          </a:ln>
        </p:spPr>
        <p:txBody>
          <a:bodyPr anchorCtr="0" anchor="t" bIns="0" lIns="0" spcFirstLastPara="1" rIns="0" wrap="square" tIns="0">
            <a:spAutoFit/>
          </a:bodyPr>
          <a:lstStyle/>
          <a:p>
            <a:pPr indent="0" lvl="0" marL="0" marR="0" rtl="0" algn="l">
              <a:lnSpc>
                <a:spcPct val="121002"/>
              </a:lnSpc>
              <a:spcBef>
                <a:spcPts val="0"/>
              </a:spcBef>
              <a:spcAft>
                <a:spcPts val="0"/>
              </a:spcAft>
              <a:buNone/>
            </a:pPr>
            <a:r>
              <a:rPr b="0" i="0" lang="en-US" sz="7999" u="none" cap="none" strike="noStrike">
                <a:solidFill>
                  <a:srgbClr val="FFFFFF"/>
                </a:solidFill>
                <a:latin typeface="Arial"/>
                <a:ea typeface="Arial"/>
                <a:cs typeface="Arial"/>
                <a:sym typeface="Arial"/>
              </a:rPr>
              <a:t>PARALELISMO</a:t>
            </a:r>
            <a:endParaRPr/>
          </a:p>
        </p:txBody>
      </p:sp>
      <p:sp>
        <p:nvSpPr>
          <p:cNvPr id="303" name="Google Shape;303;g35d01a13495_0_179"/>
          <p:cNvSpPr txBox="1"/>
          <p:nvPr/>
        </p:nvSpPr>
        <p:spPr>
          <a:xfrm>
            <a:off x="1554351" y="3732289"/>
            <a:ext cx="7098600" cy="51702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El paralelismo significa que una aplicación divide sus tareas en subtareas más pequeñas que pueden procesarse en paralelo, por ejemplo, en varias CPU al mismo tiempo.</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El paralelismo no requiere que existan dos tareas, es capaz de ejecutas físicamente partes de tareas o múltiples tareas al mismo tiempo utilizando la infraestructura multinúcleo del CPU, asignando un núcleo a cada tarea o subtarea.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7" name="Shape 307"/>
        <p:cNvGrpSpPr/>
        <p:nvPr/>
      </p:nvGrpSpPr>
      <p:grpSpPr>
        <a:xfrm>
          <a:off x="0" y="0"/>
          <a:ext cx="0" cy="0"/>
          <a:chOff x="0" y="0"/>
          <a:chExt cx="0" cy="0"/>
        </a:xfrm>
      </p:grpSpPr>
      <p:grpSp>
        <p:nvGrpSpPr>
          <p:cNvPr id="308" name="Google Shape;308;g35d01a13495_0_192"/>
          <p:cNvGrpSpPr/>
          <p:nvPr/>
        </p:nvGrpSpPr>
        <p:grpSpPr>
          <a:xfrm>
            <a:off x="1243290" y="1094779"/>
            <a:ext cx="7720696" cy="6138448"/>
            <a:chOff x="0" y="-19050"/>
            <a:chExt cx="2033421" cy="1616700"/>
          </a:xfrm>
        </p:grpSpPr>
        <p:sp>
          <p:nvSpPr>
            <p:cNvPr id="309" name="Google Shape;309;g35d01a13495_0_192"/>
            <p:cNvSpPr/>
            <p:nvPr/>
          </p:nvSpPr>
          <p:spPr>
            <a:xfrm>
              <a:off x="0" y="0"/>
              <a:ext cx="2033421" cy="1597576"/>
            </a:xfrm>
            <a:custGeom>
              <a:rect b="b" l="l" r="r" t="t"/>
              <a:pathLst>
                <a:path extrusionOk="0" h="1597576" w="2033421">
                  <a:moveTo>
                    <a:pt x="51141" y="0"/>
                  </a:moveTo>
                  <a:lnTo>
                    <a:pt x="1982281" y="0"/>
                  </a:lnTo>
                  <a:cubicBezTo>
                    <a:pt x="1995844" y="0"/>
                    <a:pt x="2008852" y="5388"/>
                    <a:pt x="2018442" y="14979"/>
                  </a:cubicBezTo>
                  <a:cubicBezTo>
                    <a:pt x="2028033" y="24569"/>
                    <a:pt x="2033421" y="37577"/>
                    <a:pt x="2033421" y="51141"/>
                  </a:cubicBezTo>
                  <a:lnTo>
                    <a:pt x="2033421" y="1546435"/>
                  </a:lnTo>
                  <a:cubicBezTo>
                    <a:pt x="2033421" y="1559999"/>
                    <a:pt x="2028033" y="1573007"/>
                    <a:pt x="2018442" y="1582597"/>
                  </a:cubicBezTo>
                  <a:cubicBezTo>
                    <a:pt x="2008852" y="1592188"/>
                    <a:pt x="1995844" y="1597576"/>
                    <a:pt x="1982281" y="1597576"/>
                  </a:cubicBezTo>
                  <a:lnTo>
                    <a:pt x="51141" y="1597576"/>
                  </a:lnTo>
                  <a:cubicBezTo>
                    <a:pt x="22896" y="1597576"/>
                    <a:pt x="0" y="1574680"/>
                    <a:pt x="0" y="1546435"/>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35d01a13495_0_192"/>
            <p:cNvSpPr txBox="1"/>
            <p:nvPr/>
          </p:nvSpPr>
          <p:spPr>
            <a:xfrm>
              <a:off x="0" y="-19050"/>
              <a:ext cx="2033400" cy="161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1" name="Google Shape;311;g35d01a13495_0_192"/>
          <p:cNvGrpSpPr/>
          <p:nvPr/>
        </p:nvGrpSpPr>
        <p:grpSpPr>
          <a:xfrm>
            <a:off x="9324064" y="1094779"/>
            <a:ext cx="7720696" cy="7964377"/>
            <a:chOff x="0" y="-19050"/>
            <a:chExt cx="2033421" cy="2097600"/>
          </a:xfrm>
        </p:grpSpPr>
        <p:sp>
          <p:nvSpPr>
            <p:cNvPr id="312" name="Google Shape;312;g35d01a13495_0_192"/>
            <p:cNvSpPr/>
            <p:nvPr/>
          </p:nvSpPr>
          <p:spPr>
            <a:xfrm>
              <a:off x="0" y="0"/>
              <a:ext cx="2033421" cy="2078439"/>
            </a:xfrm>
            <a:custGeom>
              <a:rect b="b" l="l" r="r" t="t"/>
              <a:pathLst>
                <a:path extrusionOk="0" h="2078439" w="2033421">
                  <a:moveTo>
                    <a:pt x="51141" y="0"/>
                  </a:moveTo>
                  <a:lnTo>
                    <a:pt x="1982281" y="0"/>
                  </a:lnTo>
                  <a:cubicBezTo>
                    <a:pt x="1995844" y="0"/>
                    <a:pt x="2008852" y="5388"/>
                    <a:pt x="2018442" y="14979"/>
                  </a:cubicBezTo>
                  <a:cubicBezTo>
                    <a:pt x="2028033" y="24569"/>
                    <a:pt x="2033421" y="37577"/>
                    <a:pt x="2033421" y="51141"/>
                  </a:cubicBezTo>
                  <a:lnTo>
                    <a:pt x="2033421" y="2027298"/>
                  </a:lnTo>
                  <a:cubicBezTo>
                    <a:pt x="2033421" y="2055542"/>
                    <a:pt x="2010525" y="2078439"/>
                    <a:pt x="1982281" y="2078439"/>
                  </a:cubicBezTo>
                  <a:lnTo>
                    <a:pt x="51141" y="2078439"/>
                  </a:lnTo>
                  <a:cubicBezTo>
                    <a:pt x="37577" y="2078439"/>
                    <a:pt x="24569" y="2073051"/>
                    <a:pt x="14979" y="2063460"/>
                  </a:cubicBezTo>
                  <a:cubicBezTo>
                    <a:pt x="5388" y="2053869"/>
                    <a:pt x="0" y="2040862"/>
                    <a:pt x="0" y="2027298"/>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5d01a13495_0_192"/>
            <p:cNvSpPr txBox="1"/>
            <p:nvPr/>
          </p:nvSpPr>
          <p:spPr>
            <a:xfrm>
              <a:off x="0" y="-19050"/>
              <a:ext cx="2033400" cy="2097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4" name="Google Shape;314;g35d01a13495_0_192"/>
          <p:cNvSpPr/>
          <p:nvPr/>
        </p:nvSpPr>
        <p:spPr>
          <a:xfrm>
            <a:off x="9688294" y="1795978"/>
            <a:ext cx="6992186" cy="6633837"/>
          </a:xfrm>
          <a:custGeom>
            <a:rect b="b" l="l" r="r" t="t"/>
            <a:pathLst>
              <a:path extrusionOk="0" h="6633837" w="6992186">
                <a:moveTo>
                  <a:pt x="0" y="0"/>
                </a:moveTo>
                <a:lnTo>
                  <a:pt x="6992186" y="0"/>
                </a:lnTo>
                <a:lnTo>
                  <a:pt x="6992186" y="6633837"/>
                </a:lnTo>
                <a:lnTo>
                  <a:pt x="0" y="6633837"/>
                </a:lnTo>
                <a:lnTo>
                  <a:pt x="0" y="0"/>
                </a:lnTo>
                <a:close/>
              </a:path>
            </a:pathLst>
          </a:custGeom>
          <a:blipFill rotWithShape="1">
            <a:blip r:embed="rId3">
              <a:alphaModFix/>
            </a:blip>
            <a:stretch>
              <a:fillRect b="0" l="0" r="0" t="0"/>
            </a:stretch>
          </a:blipFill>
          <a:ln>
            <a:noFill/>
          </a:ln>
        </p:spPr>
      </p:sp>
      <p:sp>
        <p:nvSpPr>
          <p:cNvPr id="315" name="Google Shape;315;g35d01a13495_0_192"/>
          <p:cNvSpPr txBox="1"/>
          <p:nvPr/>
        </p:nvSpPr>
        <p:spPr>
          <a:xfrm>
            <a:off x="1554351" y="1657786"/>
            <a:ext cx="7098600" cy="61302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En su forma más básica, hay dos marcas que se pueden codificar en una función. La primera es paralela, lo que sugiere al compilador que la función se complete al mismo tiempo que otras funciones paralelas. El otro es secuencial, lo que significa que la función debe completarse individualmente (de forma concurrente).</a:t>
            </a:r>
            <a:endParaRPr/>
          </a:p>
          <a:p>
            <a:pPr indent="0" lvl="0" marL="0" marR="0" rtl="0" algn="l">
              <a:lnSpc>
                <a:spcPct val="130012"/>
              </a:lnSpc>
              <a:spcBef>
                <a:spcPts val="0"/>
              </a:spcBef>
              <a:spcAft>
                <a:spcPts val="0"/>
              </a:spcAft>
              <a:buNone/>
            </a:pPr>
            <a:r>
              <a:t/>
            </a:r>
            <a:endParaRPr b="0" i="0" sz="239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99" u="none" cap="none" strike="noStrike">
                <a:solidFill>
                  <a:srgbClr val="FFFFFF"/>
                </a:solidFill>
                <a:latin typeface="Montserrat"/>
                <a:ea typeface="Montserrat"/>
                <a:cs typeface="Montserrat"/>
                <a:sym typeface="Montserrat"/>
              </a:rPr>
              <a:t>Las funciones paralelas pueden acelerar significativamente las operaciones porque utilizan automáticamente más recursos de la CPU de la computadora.</a:t>
            </a:r>
            <a:endParaRPr/>
          </a:p>
        </p:txBody>
      </p:sp>
      <p:grpSp>
        <p:nvGrpSpPr>
          <p:cNvPr id="316" name="Google Shape;316;g35d01a13495_0_192"/>
          <p:cNvGrpSpPr/>
          <p:nvPr/>
        </p:nvGrpSpPr>
        <p:grpSpPr>
          <a:xfrm>
            <a:off x="1243290" y="7440186"/>
            <a:ext cx="7720696" cy="1618618"/>
            <a:chOff x="0" y="-19050"/>
            <a:chExt cx="2033421" cy="426300"/>
          </a:xfrm>
        </p:grpSpPr>
        <p:sp>
          <p:nvSpPr>
            <p:cNvPr id="317" name="Google Shape;317;g35d01a13495_0_192"/>
            <p:cNvSpPr/>
            <p:nvPr/>
          </p:nvSpPr>
          <p:spPr>
            <a:xfrm>
              <a:off x="0" y="0"/>
              <a:ext cx="2033421" cy="407221"/>
            </a:xfrm>
            <a:custGeom>
              <a:rect b="b" l="l" r="r" t="t"/>
              <a:pathLst>
                <a:path extrusionOk="0" h="407221" w="2033421">
                  <a:moveTo>
                    <a:pt x="51141" y="0"/>
                  </a:moveTo>
                  <a:lnTo>
                    <a:pt x="1982281" y="0"/>
                  </a:lnTo>
                  <a:cubicBezTo>
                    <a:pt x="1995844" y="0"/>
                    <a:pt x="2008852" y="5388"/>
                    <a:pt x="2018442" y="14979"/>
                  </a:cubicBezTo>
                  <a:cubicBezTo>
                    <a:pt x="2028033" y="24569"/>
                    <a:pt x="2033421" y="37577"/>
                    <a:pt x="2033421" y="51141"/>
                  </a:cubicBezTo>
                  <a:lnTo>
                    <a:pt x="2033421" y="356080"/>
                  </a:lnTo>
                  <a:cubicBezTo>
                    <a:pt x="2033421" y="369643"/>
                    <a:pt x="2028033" y="382651"/>
                    <a:pt x="2018442" y="392242"/>
                  </a:cubicBezTo>
                  <a:cubicBezTo>
                    <a:pt x="2008852" y="401833"/>
                    <a:pt x="1995844" y="407221"/>
                    <a:pt x="1982281" y="407221"/>
                  </a:cubicBezTo>
                  <a:lnTo>
                    <a:pt x="51141" y="407221"/>
                  </a:lnTo>
                  <a:cubicBezTo>
                    <a:pt x="22896" y="407221"/>
                    <a:pt x="0" y="384324"/>
                    <a:pt x="0" y="356080"/>
                  </a:cubicBezTo>
                  <a:lnTo>
                    <a:pt x="0" y="51141"/>
                  </a:lnTo>
                  <a:cubicBezTo>
                    <a:pt x="0" y="37577"/>
                    <a:pt x="5388" y="24569"/>
                    <a:pt x="14979" y="14979"/>
                  </a:cubicBezTo>
                  <a:cubicBezTo>
                    <a:pt x="24569" y="5388"/>
                    <a:pt x="37577" y="0"/>
                    <a:pt x="5114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5d01a13495_0_192"/>
            <p:cNvSpPr txBox="1"/>
            <p:nvPr/>
          </p:nvSpPr>
          <p:spPr>
            <a:xfrm>
              <a:off x="0" y="-19050"/>
              <a:ext cx="2033400" cy="4263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g35d01a13495_0_192"/>
          <p:cNvSpPr txBox="1"/>
          <p:nvPr/>
        </p:nvSpPr>
        <p:spPr>
          <a:xfrm>
            <a:off x="2079358" y="7836019"/>
            <a:ext cx="6048600" cy="9555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699" u="none" cap="none" strike="noStrike">
                <a:solidFill>
                  <a:srgbClr val="FFFFFF"/>
                </a:solidFill>
                <a:latin typeface="Montserrat"/>
                <a:ea typeface="Montserrat"/>
                <a:cs typeface="Montserrat"/>
                <a:sym typeface="Montserrat"/>
              </a:rPr>
              <a:t>Video:</a:t>
            </a:r>
            <a:r>
              <a:rPr b="0" i="0" lang="en-US" sz="2699" u="none" cap="none" strike="noStrike">
                <a:solidFill>
                  <a:srgbClr val="67D3CD"/>
                </a:solidFill>
                <a:latin typeface="Montserrat"/>
                <a:ea typeface="Montserrat"/>
                <a:cs typeface="Montserrat"/>
                <a:sym typeface="Montserrat"/>
              </a:rPr>
              <a:t> https://youtu.be/lGY4hXyU5tc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3" name="Shape 323"/>
        <p:cNvGrpSpPr/>
        <p:nvPr/>
      </p:nvGrpSpPr>
      <p:grpSpPr>
        <a:xfrm>
          <a:off x="0" y="0"/>
          <a:ext cx="0" cy="0"/>
          <a:chOff x="0" y="0"/>
          <a:chExt cx="0" cy="0"/>
        </a:xfrm>
      </p:grpSpPr>
      <p:grpSp>
        <p:nvGrpSpPr>
          <p:cNvPr id="324" name="Google Shape;324;p10"/>
          <p:cNvGrpSpPr/>
          <p:nvPr/>
        </p:nvGrpSpPr>
        <p:grpSpPr>
          <a:xfrm>
            <a:off x="9560817" y="661115"/>
            <a:ext cx="7698483" cy="7676542"/>
            <a:chOff x="0" y="-19050"/>
            <a:chExt cx="2027584" cy="2021805"/>
          </a:xfrm>
        </p:grpSpPr>
        <p:sp>
          <p:nvSpPr>
            <p:cNvPr id="325" name="Google Shape;325;p10"/>
            <p:cNvSpPr/>
            <p:nvPr/>
          </p:nvSpPr>
          <p:spPr>
            <a:xfrm>
              <a:off x="0" y="0"/>
              <a:ext cx="2027584" cy="2002755"/>
            </a:xfrm>
            <a:custGeom>
              <a:rect b="b" l="l" r="r" t="t"/>
              <a:pathLst>
                <a:path extrusionOk="0" h="2002755" w="2027584">
                  <a:moveTo>
                    <a:pt x="51288" y="0"/>
                  </a:moveTo>
                  <a:lnTo>
                    <a:pt x="1976296" y="0"/>
                  </a:lnTo>
                  <a:cubicBezTo>
                    <a:pt x="2004622" y="0"/>
                    <a:pt x="2027584" y="22962"/>
                    <a:pt x="2027584" y="51288"/>
                  </a:cubicBezTo>
                  <a:lnTo>
                    <a:pt x="2027584" y="1951468"/>
                  </a:lnTo>
                  <a:cubicBezTo>
                    <a:pt x="2027584" y="1965070"/>
                    <a:pt x="2022180" y="1978115"/>
                    <a:pt x="2012562" y="1987734"/>
                  </a:cubicBezTo>
                  <a:cubicBezTo>
                    <a:pt x="2002944" y="1997352"/>
                    <a:pt x="1989899" y="2002755"/>
                    <a:pt x="1976296" y="2002755"/>
                  </a:cubicBezTo>
                  <a:lnTo>
                    <a:pt x="51288" y="2002755"/>
                  </a:lnTo>
                  <a:cubicBezTo>
                    <a:pt x="37685" y="2002755"/>
                    <a:pt x="24640" y="1997352"/>
                    <a:pt x="15022" y="1987734"/>
                  </a:cubicBezTo>
                  <a:cubicBezTo>
                    <a:pt x="5404" y="1978115"/>
                    <a:pt x="0" y="1965070"/>
                    <a:pt x="0" y="1951468"/>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txBox="1"/>
            <p:nvPr/>
          </p:nvSpPr>
          <p:spPr>
            <a:xfrm>
              <a:off x="0" y="-19050"/>
              <a:ext cx="2027584" cy="202180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7" name="Google Shape;327;p10"/>
          <p:cNvGrpSpPr/>
          <p:nvPr/>
        </p:nvGrpSpPr>
        <p:grpSpPr>
          <a:xfrm>
            <a:off x="1028700" y="4080200"/>
            <a:ext cx="8314132" cy="5473355"/>
            <a:chOff x="0" y="-19050"/>
            <a:chExt cx="2189730" cy="1441542"/>
          </a:xfrm>
        </p:grpSpPr>
        <p:sp>
          <p:nvSpPr>
            <p:cNvPr id="328" name="Google Shape;328;p10"/>
            <p:cNvSpPr/>
            <p:nvPr/>
          </p:nvSpPr>
          <p:spPr>
            <a:xfrm>
              <a:off x="0" y="0"/>
              <a:ext cx="2189730" cy="1422492"/>
            </a:xfrm>
            <a:custGeom>
              <a:rect b="b" l="l" r="r" t="t"/>
              <a:pathLst>
                <a:path extrusionOk="0" h="1422492" w="2189730">
                  <a:moveTo>
                    <a:pt x="47490" y="0"/>
                  </a:moveTo>
                  <a:lnTo>
                    <a:pt x="2142240" y="0"/>
                  </a:lnTo>
                  <a:cubicBezTo>
                    <a:pt x="2154836" y="0"/>
                    <a:pt x="2166915" y="5003"/>
                    <a:pt x="2175821" y="13909"/>
                  </a:cubicBezTo>
                  <a:cubicBezTo>
                    <a:pt x="2184727" y="22816"/>
                    <a:pt x="2189730" y="34895"/>
                    <a:pt x="2189730" y="47490"/>
                  </a:cubicBezTo>
                  <a:lnTo>
                    <a:pt x="2189730" y="1375002"/>
                  </a:lnTo>
                  <a:cubicBezTo>
                    <a:pt x="2189730" y="1387597"/>
                    <a:pt x="2184727" y="1399677"/>
                    <a:pt x="2175821" y="1408583"/>
                  </a:cubicBezTo>
                  <a:cubicBezTo>
                    <a:pt x="2166915" y="1417489"/>
                    <a:pt x="2154836" y="1422492"/>
                    <a:pt x="2142240" y="1422492"/>
                  </a:cubicBezTo>
                  <a:lnTo>
                    <a:pt x="47490" y="1422492"/>
                  </a:lnTo>
                  <a:cubicBezTo>
                    <a:pt x="34895" y="1422492"/>
                    <a:pt x="22816" y="1417489"/>
                    <a:pt x="13909" y="1408583"/>
                  </a:cubicBezTo>
                  <a:cubicBezTo>
                    <a:pt x="5003" y="1399677"/>
                    <a:pt x="0" y="1387597"/>
                    <a:pt x="0" y="1375002"/>
                  </a:cubicBezTo>
                  <a:lnTo>
                    <a:pt x="0" y="47490"/>
                  </a:lnTo>
                  <a:cubicBezTo>
                    <a:pt x="0" y="34895"/>
                    <a:pt x="5003" y="22816"/>
                    <a:pt x="13909" y="13909"/>
                  </a:cubicBezTo>
                  <a:cubicBezTo>
                    <a:pt x="22816" y="5003"/>
                    <a:pt x="34895" y="0"/>
                    <a:pt x="4749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txBox="1"/>
            <p:nvPr/>
          </p:nvSpPr>
          <p:spPr>
            <a:xfrm>
              <a:off x="0" y="-19050"/>
              <a:ext cx="2189730" cy="14415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10"/>
          <p:cNvSpPr/>
          <p:nvPr/>
        </p:nvSpPr>
        <p:spPr>
          <a:xfrm>
            <a:off x="6589309" y="1126597"/>
            <a:ext cx="2255296" cy="2453029"/>
          </a:xfrm>
          <a:custGeom>
            <a:rect b="b" l="l" r="r" t="t"/>
            <a:pathLst>
              <a:path extrusionOk="0" h="2453029" w="2255296">
                <a:moveTo>
                  <a:pt x="0" y="0"/>
                </a:moveTo>
                <a:lnTo>
                  <a:pt x="2255296" y="0"/>
                </a:lnTo>
                <a:lnTo>
                  <a:pt x="2255296" y="2453029"/>
                </a:lnTo>
                <a:lnTo>
                  <a:pt x="0" y="2453029"/>
                </a:lnTo>
                <a:lnTo>
                  <a:pt x="0" y="0"/>
                </a:lnTo>
                <a:close/>
              </a:path>
            </a:pathLst>
          </a:custGeom>
          <a:blipFill rotWithShape="1">
            <a:blip r:embed="rId3">
              <a:alphaModFix/>
            </a:blip>
            <a:stretch>
              <a:fillRect b="0" l="0" r="0" t="0"/>
            </a:stretch>
          </a:blipFill>
          <a:ln>
            <a:noFill/>
          </a:ln>
        </p:spPr>
      </p:sp>
      <p:sp>
        <p:nvSpPr>
          <p:cNvPr id="331" name="Google Shape;331;p10"/>
          <p:cNvSpPr/>
          <p:nvPr/>
        </p:nvSpPr>
        <p:spPr>
          <a:xfrm>
            <a:off x="1419208" y="4453746"/>
            <a:ext cx="7312141" cy="4798593"/>
          </a:xfrm>
          <a:custGeom>
            <a:rect b="b" l="l" r="r" t="t"/>
            <a:pathLst>
              <a:path extrusionOk="0" h="4798593" w="7312141">
                <a:moveTo>
                  <a:pt x="0" y="0"/>
                </a:moveTo>
                <a:lnTo>
                  <a:pt x="7312141" y="0"/>
                </a:lnTo>
                <a:lnTo>
                  <a:pt x="7312141" y="4798593"/>
                </a:lnTo>
                <a:lnTo>
                  <a:pt x="0" y="4798593"/>
                </a:lnTo>
                <a:lnTo>
                  <a:pt x="0" y="0"/>
                </a:lnTo>
                <a:close/>
              </a:path>
            </a:pathLst>
          </a:custGeom>
          <a:blipFill rotWithShape="1">
            <a:blip r:embed="rId4">
              <a:alphaModFix/>
            </a:blip>
            <a:stretch>
              <a:fillRect b="0" l="0" r="0" t="0"/>
            </a:stretch>
          </a:blipFill>
          <a:ln>
            <a:noFill/>
          </a:ln>
        </p:spPr>
      </p:sp>
      <p:grpSp>
        <p:nvGrpSpPr>
          <p:cNvPr id="332" name="Google Shape;332;p10"/>
          <p:cNvGrpSpPr/>
          <p:nvPr/>
        </p:nvGrpSpPr>
        <p:grpSpPr>
          <a:xfrm>
            <a:off x="9560817" y="8481455"/>
            <a:ext cx="7698483" cy="1072100"/>
            <a:chOff x="0" y="-19050"/>
            <a:chExt cx="2027584" cy="282364"/>
          </a:xfrm>
        </p:grpSpPr>
        <p:sp>
          <p:nvSpPr>
            <p:cNvPr id="333" name="Google Shape;333;p10"/>
            <p:cNvSpPr/>
            <p:nvPr/>
          </p:nvSpPr>
          <p:spPr>
            <a:xfrm>
              <a:off x="0" y="0"/>
              <a:ext cx="2027584" cy="263314"/>
            </a:xfrm>
            <a:custGeom>
              <a:rect b="b" l="l" r="r" t="t"/>
              <a:pathLst>
                <a:path extrusionOk="0" h="263314" w="2027584">
                  <a:moveTo>
                    <a:pt x="51288" y="0"/>
                  </a:moveTo>
                  <a:lnTo>
                    <a:pt x="1976296" y="0"/>
                  </a:lnTo>
                  <a:cubicBezTo>
                    <a:pt x="2004622" y="0"/>
                    <a:pt x="2027584" y="22962"/>
                    <a:pt x="2027584" y="51288"/>
                  </a:cubicBezTo>
                  <a:lnTo>
                    <a:pt x="2027584" y="212026"/>
                  </a:lnTo>
                  <a:cubicBezTo>
                    <a:pt x="2027584" y="225628"/>
                    <a:pt x="2022180" y="238674"/>
                    <a:pt x="2012562" y="248292"/>
                  </a:cubicBezTo>
                  <a:cubicBezTo>
                    <a:pt x="2002944" y="257910"/>
                    <a:pt x="1989899" y="263314"/>
                    <a:pt x="1976296" y="263314"/>
                  </a:cubicBezTo>
                  <a:lnTo>
                    <a:pt x="51288" y="263314"/>
                  </a:lnTo>
                  <a:cubicBezTo>
                    <a:pt x="22962" y="263314"/>
                    <a:pt x="0" y="240351"/>
                    <a:pt x="0" y="212026"/>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0"/>
            <p:cNvSpPr txBox="1"/>
            <p:nvPr/>
          </p:nvSpPr>
          <p:spPr>
            <a:xfrm>
              <a:off x="0" y="-19050"/>
              <a:ext cx="2027584" cy="282364"/>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5" name="Google Shape;335;p10"/>
          <p:cNvSpPr/>
          <p:nvPr/>
        </p:nvSpPr>
        <p:spPr>
          <a:xfrm>
            <a:off x="10728683" y="8708443"/>
            <a:ext cx="5362751" cy="690454"/>
          </a:xfrm>
          <a:custGeom>
            <a:rect b="b" l="l" r="r" t="t"/>
            <a:pathLst>
              <a:path extrusionOk="0" h="690454" w="5362751">
                <a:moveTo>
                  <a:pt x="0" y="0"/>
                </a:moveTo>
                <a:lnTo>
                  <a:pt x="5362751" y="0"/>
                </a:lnTo>
                <a:lnTo>
                  <a:pt x="5362751" y="690454"/>
                </a:lnTo>
                <a:lnTo>
                  <a:pt x="0" y="690454"/>
                </a:lnTo>
                <a:lnTo>
                  <a:pt x="0" y="0"/>
                </a:lnTo>
                <a:close/>
              </a:path>
            </a:pathLst>
          </a:custGeom>
          <a:blipFill rotWithShape="1">
            <a:blip r:embed="rId5">
              <a:alphaModFix/>
            </a:blip>
            <a:stretch>
              <a:fillRect b="0" l="0" r="0" t="0"/>
            </a:stretch>
          </a:blipFill>
          <a:ln>
            <a:noFill/>
          </a:ln>
        </p:spPr>
      </p:sp>
      <p:sp>
        <p:nvSpPr>
          <p:cNvPr id="336" name="Google Shape;336;p10"/>
          <p:cNvSpPr txBox="1"/>
          <p:nvPr/>
        </p:nvSpPr>
        <p:spPr>
          <a:xfrm>
            <a:off x="1526927" y="842828"/>
            <a:ext cx="6815941" cy="302056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HILOS DE NIVEL DE USUARIO</a:t>
            </a:r>
            <a:endParaRPr b="0" i="0" sz="1400" u="none" cap="none" strike="noStrike">
              <a:solidFill>
                <a:srgbClr val="000000"/>
              </a:solidFill>
              <a:latin typeface="Arial"/>
              <a:ea typeface="Arial"/>
              <a:cs typeface="Arial"/>
              <a:sym typeface="Arial"/>
            </a:endParaRPr>
          </a:p>
        </p:txBody>
      </p:sp>
      <p:sp>
        <p:nvSpPr>
          <p:cNvPr id="337" name="Google Shape;337;p10"/>
          <p:cNvSpPr txBox="1"/>
          <p:nvPr/>
        </p:nvSpPr>
        <p:spPr>
          <a:xfrm>
            <a:off x="10003277" y="1091946"/>
            <a:ext cx="6813562" cy="68681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El hilo de nivel de usuario es un tipo de hilo que no se crea mediante llamadas al sistema. El kernel no interviene en la creacion ni gestión de estos hilos, si no que es el usuario quien se encarga de gestionarlos.</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Estos suelen ser livianos porque se administran completamente en el espacio del usuario, sin involucrar al kernel. Esto significa que las operaciones de creación de hilos, cambio de contexto y sincronización pueden ser más rápidas en comparación con los subprocesos a nivel de kernel.</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Al no estan vinculados con el kernel, estos hilos funcionan de manera consistente en diferentes sistemas operativos y plataformas.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1" name="Shape 341"/>
        <p:cNvGrpSpPr/>
        <p:nvPr/>
      </p:nvGrpSpPr>
      <p:grpSpPr>
        <a:xfrm>
          <a:off x="0" y="0"/>
          <a:ext cx="0" cy="0"/>
          <a:chOff x="0" y="0"/>
          <a:chExt cx="0" cy="0"/>
        </a:xfrm>
      </p:grpSpPr>
      <p:grpSp>
        <p:nvGrpSpPr>
          <p:cNvPr id="342" name="Google Shape;342;p11"/>
          <p:cNvGrpSpPr/>
          <p:nvPr/>
        </p:nvGrpSpPr>
        <p:grpSpPr>
          <a:xfrm>
            <a:off x="9560817" y="661115"/>
            <a:ext cx="7698483" cy="8892440"/>
            <a:chOff x="0" y="-19050"/>
            <a:chExt cx="2027584" cy="2342042"/>
          </a:xfrm>
        </p:grpSpPr>
        <p:sp>
          <p:nvSpPr>
            <p:cNvPr id="343" name="Google Shape;343;p11"/>
            <p:cNvSpPr/>
            <p:nvPr/>
          </p:nvSpPr>
          <p:spPr>
            <a:xfrm>
              <a:off x="0" y="0"/>
              <a:ext cx="2027584" cy="2322992"/>
            </a:xfrm>
            <a:custGeom>
              <a:rect b="b" l="l" r="r" t="t"/>
              <a:pathLst>
                <a:path extrusionOk="0" h="2322992" w="2027584">
                  <a:moveTo>
                    <a:pt x="51288" y="0"/>
                  </a:moveTo>
                  <a:lnTo>
                    <a:pt x="1976296" y="0"/>
                  </a:lnTo>
                  <a:cubicBezTo>
                    <a:pt x="2004622" y="0"/>
                    <a:pt x="2027584" y="22962"/>
                    <a:pt x="2027584" y="51288"/>
                  </a:cubicBezTo>
                  <a:lnTo>
                    <a:pt x="2027584" y="2271704"/>
                  </a:lnTo>
                  <a:cubicBezTo>
                    <a:pt x="2027584" y="2285306"/>
                    <a:pt x="2022180" y="2298352"/>
                    <a:pt x="2012562" y="2307970"/>
                  </a:cubicBezTo>
                  <a:cubicBezTo>
                    <a:pt x="2002944" y="2317588"/>
                    <a:pt x="1989899" y="2322992"/>
                    <a:pt x="1976296" y="2322992"/>
                  </a:cubicBezTo>
                  <a:lnTo>
                    <a:pt x="51288" y="2322992"/>
                  </a:lnTo>
                  <a:cubicBezTo>
                    <a:pt x="37685" y="2322992"/>
                    <a:pt x="24640" y="2317588"/>
                    <a:pt x="15022" y="2307970"/>
                  </a:cubicBezTo>
                  <a:cubicBezTo>
                    <a:pt x="5404" y="2298352"/>
                    <a:pt x="0" y="2285306"/>
                    <a:pt x="0" y="2271704"/>
                  </a:cubicBezTo>
                  <a:lnTo>
                    <a:pt x="0" y="51288"/>
                  </a:lnTo>
                  <a:cubicBezTo>
                    <a:pt x="0" y="37685"/>
                    <a:pt x="5404" y="24640"/>
                    <a:pt x="15022" y="15022"/>
                  </a:cubicBezTo>
                  <a:cubicBezTo>
                    <a:pt x="24640" y="5404"/>
                    <a:pt x="37685" y="0"/>
                    <a:pt x="51288"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1"/>
            <p:cNvSpPr txBox="1"/>
            <p:nvPr/>
          </p:nvSpPr>
          <p:spPr>
            <a:xfrm>
              <a:off x="0" y="-19050"/>
              <a:ext cx="2027584" cy="2342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5" name="Google Shape;345;p11"/>
          <p:cNvGrpSpPr/>
          <p:nvPr/>
        </p:nvGrpSpPr>
        <p:grpSpPr>
          <a:xfrm>
            <a:off x="1028700" y="4080200"/>
            <a:ext cx="8314132" cy="5473355"/>
            <a:chOff x="0" y="-19050"/>
            <a:chExt cx="2189730" cy="1441542"/>
          </a:xfrm>
        </p:grpSpPr>
        <p:sp>
          <p:nvSpPr>
            <p:cNvPr id="346" name="Google Shape;346;p11"/>
            <p:cNvSpPr/>
            <p:nvPr/>
          </p:nvSpPr>
          <p:spPr>
            <a:xfrm>
              <a:off x="0" y="0"/>
              <a:ext cx="2189730" cy="1422492"/>
            </a:xfrm>
            <a:custGeom>
              <a:rect b="b" l="l" r="r" t="t"/>
              <a:pathLst>
                <a:path extrusionOk="0" h="1422492" w="2189730">
                  <a:moveTo>
                    <a:pt x="47490" y="0"/>
                  </a:moveTo>
                  <a:lnTo>
                    <a:pt x="2142240" y="0"/>
                  </a:lnTo>
                  <a:cubicBezTo>
                    <a:pt x="2154836" y="0"/>
                    <a:pt x="2166915" y="5003"/>
                    <a:pt x="2175821" y="13909"/>
                  </a:cubicBezTo>
                  <a:cubicBezTo>
                    <a:pt x="2184727" y="22816"/>
                    <a:pt x="2189730" y="34895"/>
                    <a:pt x="2189730" y="47490"/>
                  </a:cubicBezTo>
                  <a:lnTo>
                    <a:pt x="2189730" y="1375002"/>
                  </a:lnTo>
                  <a:cubicBezTo>
                    <a:pt x="2189730" y="1387597"/>
                    <a:pt x="2184727" y="1399677"/>
                    <a:pt x="2175821" y="1408583"/>
                  </a:cubicBezTo>
                  <a:cubicBezTo>
                    <a:pt x="2166915" y="1417489"/>
                    <a:pt x="2154836" y="1422492"/>
                    <a:pt x="2142240" y="1422492"/>
                  </a:cubicBezTo>
                  <a:lnTo>
                    <a:pt x="47490" y="1422492"/>
                  </a:lnTo>
                  <a:cubicBezTo>
                    <a:pt x="34895" y="1422492"/>
                    <a:pt x="22816" y="1417489"/>
                    <a:pt x="13909" y="1408583"/>
                  </a:cubicBezTo>
                  <a:cubicBezTo>
                    <a:pt x="5003" y="1399677"/>
                    <a:pt x="0" y="1387597"/>
                    <a:pt x="0" y="1375002"/>
                  </a:cubicBezTo>
                  <a:lnTo>
                    <a:pt x="0" y="47490"/>
                  </a:lnTo>
                  <a:cubicBezTo>
                    <a:pt x="0" y="34895"/>
                    <a:pt x="5003" y="22816"/>
                    <a:pt x="13909" y="13909"/>
                  </a:cubicBezTo>
                  <a:cubicBezTo>
                    <a:pt x="22816" y="5003"/>
                    <a:pt x="34895" y="0"/>
                    <a:pt x="47490"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1"/>
            <p:cNvSpPr txBox="1"/>
            <p:nvPr/>
          </p:nvSpPr>
          <p:spPr>
            <a:xfrm>
              <a:off x="0" y="-19050"/>
              <a:ext cx="2189730" cy="14415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11"/>
          <p:cNvSpPr/>
          <p:nvPr/>
        </p:nvSpPr>
        <p:spPr>
          <a:xfrm>
            <a:off x="6222007" y="1098441"/>
            <a:ext cx="2509342" cy="2509342"/>
          </a:xfrm>
          <a:custGeom>
            <a:rect b="b" l="l" r="r" t="t"/>
            <a:pathLst>
              <a:path extrusionOk="0" h="2509342" w="2509342">
                <a:moveTo>
                  <a:pt x="0" y="0"/>
                </a:moveTo>
                <a:lnTo>
                  <a:pt x="2509342" y="0"/>
                </a:lnTo>
                <a:lnTo>
                  <a:pt x="2509342" y="2509342"/>
                </a:lnTo>
                <a:lnTo>
                  <a:pt x="0" y="2509342"/>
                </a:lnTo>
                <a:lnTo>
                  <a:pt x="0" y="0"/>
                </a:lnTo>
                <a:close/>
              </a:path>
            </a:pathLst>
          </a:custGeom>
          <a:blipFill rotWithShape="1">
            <a:blip r:embed="rId3">
              <a:alphaModFix/>
            </a:blip>
            <a:stretch>
              <a:fillRect b="0" l="0" r="0" t="0"/>
            </a:stretch>
          </a:blipFill>
          <a:ln>
            <a:noFill/>
          </a:ln>
        </p:spPr>
      </p:sp>
      <p:sp>
        <p:nvSpPr>
          <p:cNvPr id="349" name="Google Shape;349;p11"/>
          <p:cNvSpPr/>
          <p:nvPr/>
        </p:nvSpPr>
        <p:spPr>
          <a:xfrm>
            <a:off x="1991792" y="4525434"/>
            <a:ext cx="6387949" cy="4655218"/>
          </a:xfrm>
          <a:custGeom>
            <a:rect b="b" l="l" r="r" t="t"/>
            <a:pathLst>
              <a:path extrusionOk="0" h="4655218" w="6387949">
                <a:moveTo>
                  <a:pt x="0" y="0"/>
                </a:moveTo>
                <a:lnTo>
                  <a:pt x="6387949" y="0"/>
                </a:lnTo>
                <a:lnTo>
                  <a:pt x="6387949" y="4655217"/>
                </a:lnTo>
                <a:lnTo>
                  <a:pt x="0" y="4655217"/>
                </a:lnTo>
                <a:lnTo>
                  <a:pt x="0" y="0"/>
                </a:lnTo>
                <a:close/>
              </a:path>
            </a:pathLst>
          </a:custGeom>
          <a:blipFill rotWithShape="1">
            <a:blip r:embed="rId4">
              <a:alphaModFix/>
            </a:blip>
            <a:stretch>
              <a:fillRect b="0" l="0" r="0" t="0"/>
            </a:stretch>
          </a:blipFill>
          <a:ln>
            <a:noFill/>
          </a:ln>
        </p:spPr>
      </p:sp>
      <p:sp>
        <p:nvSpPr>
          <p:cNvPr id="350" name="Google Shape;350;p11"/>
          <p:cNvSpPr txBox="1"/>
          <p:nvPr/>
        </p:nvSpPr>
        <p:spPr>
          <a:xfrm>
            <a:off x="1526927" y="842828"/>
            <a:ext cx="6815941" cy="302056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6600"/>
              <a:buFont typeface="Arial"/>
              <a:buNone/>
            </a:pPr>
            <a:r>
              <a:rPr b="0" i="0" lang="en-US" sz="6600" u="none" cap="none" strike="noStrike">
                <a:solidFill>
                  <a:srgbClr val="FFFFFF"/>
                </a:solidFill>
                <a:latin typeface="Arial"/>
                <a:ea typeface="Arial"/>
                <a:cs typeface="Arial"/>
                <a:sym typeface="Arial"/>
              </a:rPr>
              <a:t>HILOS DE NIVEL DE KERNEL</a:t>
            </a:r>
            <a:endParaRPr b="0" i="0" sz="1400" u="none" cap="none" strike="noStrike">
              <a:solidFill>
                <a:srgbClr val="000000"/>
              </a:solidFill>
              <a:latin typeface="Arial"/>
              <a:ea typeface="Arial"/>
              <a:cs typeface="Arial"/>
              <a:sym typeface="Arial"/>
            </a:endParaRPr>
          </a:p>
        </p:txBody>
      </p:sp>
      <p:sp>
        <p:nvSpPr>
          <p:cNvPr id="351" name="Google Shape;351;p11"/>
          <p:cNvSpPr txBox="1"/>
          <p:nvPr/>
        </p:nvSpPr>
        <p:spPr>
          <a:xfrm>
            <a:off x="10071750" y="1018525"/>
            <a:ext cx="6676500" cy="82596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A diferencia de los hilos a nivel de usuario que se administran completamente en el espacio del usuario mediante una biblioteca de hilos o un entorno de ejecución, los hilos a nivel de kernel son visibles y administrados por el propio kernel.</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Los hilos a nivel de kernel son compatibles directamente con el kernel del sistema operativo, que proporciona scheduling, cambio de contexto y otras funcionalidades de gestión de subprocesos por medio de llamadas de sistema.</a:t>
            </a:r>
            <a:endParaRPr b="0" i="0" sz="1400" u="none" cap="none" strike="noStrike">
              <a:solidFill>
                <a:srgbClr val="000000"/>
              </a:solidFill>
              <a:latin typeface="Arial"/>
              <a:ea typeface="Arial"/>
              <a:cs typeface="Arial"/>
              <a:sym typeface="Arial"/>
            </a:endParaRPr>
          </a:p>
          <a:p>
            <a:pPr indent="0" lvl="0" marL="0" marR="0" rtl="0" algn="l">
              <a:lnSpc>
                <a:spcPct val="130013"/>
              </a:lnSpc>
              <a:spcBef>
                <a:spcPts val="0"/>
              </a:spcBef>
              <a:spcAft>
                <a:spcPts val="0"/>
              </a:spcAft>
              <a:buClr>
                <a:srgbClr val="000000"/>
              </a:buClr>
              <a:buSzPts val="2199"/>
              <a:buFont typeface="Arial"/>
              <a:buNone/>
            </a:pPr>
            <a:r>
              <a:t/>
            </a:r>
            <a:endParaRPr b="0" i="0" sz="2199" u="none" cap="none" strike="noStrike">
              <a:solidFill>
                <a:srgbClr val="FFFFFF"/>
              </a:solidFill>
              <a:latin typeface="Montserrat"/>
              <a:ea typeface="Montserrat"/>
              <a:cs typeface="Montserrat"/>
              <a:sym typeface="Montserrat"/>
            </a:endParaRPr>
          </a:p>
          <a:p>
            <a:pPr indent="0" lvl="0" marL="0" marR="0" rtl="0" algn="l">
              <a:lnSpc>
                <a:spcPct val="130013"/>
              </a:lnSpc>
              <a:spcBef>
                <a:spcPts val="0"/>
              </a:spcBef>
              <a:spcAft>
                <a:spcPts val="0"/>
              </a:spcAft>
              <a:buClr>
                <a:srgbClr val="000000"/>
              </a:buClr>
              <a:buSzPts val="2199"/>
              <a:buFont typeface="Arial"/>
              <a:buNone/>
            </a:pPr>
            <a:r>
              <a:rPr b="0" i="0" lang="en-US" sz="2199" u="none" cap="none" strike="noStrike">
                <a:solidFill>
                  <a:srgbClr val="FFFFFF"/>
                </a:solidFill>
                <a:latin typeface="Montserrat"/>
                <a:ea typeface="Montserrat"/>
                <a:cs typeface="Montserrat"/>
                <a:sym typeface="Montserrat"/>
              </a:rPr>
              <a:t>Sin embargo, pueden generar una mayor sobrecarga en comparación con los hilos a nivel de usuario y requieren consideraciones específicas de la plataforma con respecto a la portabilidad y la compatibilidad.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d01a13495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d01a13495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d01a13495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d01a13495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d01a13495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d01a13495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d01a13495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d01a13495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d01a13495_0_0"/>
          <p:cNvSpPr txBox="1"/>
          <p:nvPr/>
        </p:nvSpPr>
        <p:spPr>
          <a:xfrm>
            <a:off x="3601920" y="4217247"/>
            <a:ext cx="11280600" cy="25278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2: PROCESOS 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5d01a13495_0_28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7" name="Google Shape;357;g35d01a13495_0_282"/>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58" name="Google Shape;358;g35d01a13495_0_282"/>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59" name="Google Shape;359;g35d01a13495_0_282"/>
          <p:cNvSpPr txBox="1"/>
          <p:nvPr/>
        </p:nvSpPr>
        <p:spPr>
          <a:xfrm>
            <a:off x="4335525" y="2594750"/>
            <a:ext cx="12042600" cy="4601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Ejecución</a:t>
            </a:r>
            <a:r>
              <a:rPr lang="en-US" sz="8600">
                <a:solidFill>
                  <a:srgbClr val="FFFFFF"/>
                </a:solidFill>
              </a:rPr>
              <a:t> Concurrente, Paralela + Hilos</a:t>
            </a:r>
            <a:endParaRPr b="0" i="0" sz="8600" u="none" cap="none" strike="noStrike">
              <a:solidFill>
                <a:srgbClr val="FFFFFF"/>
              </a:solidFill>
              <a:latin typeface="Arial"/>
              <a:ea typeface="Arial"/>
              <a:cs typeface="Arial"/>
              <a:sym typeface="Arial"/>
            </a:endParaRPr>
          </a:p>
        </p:txBody>
      </p:sp>
      <p:pic>
        <p:nvPicPr>
          <p:cNvPr id="360" name="Google Shape;360;g35d01a13495_0_282"/>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361" name="Google Shape;361;g35d01a13495_0_282"/>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62" name="Google Shape;362;g35d01a13495_0_282"/>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66" name="Shape 366"/>
        <p:cNvGrpSpPr/>
        <p:nvPr/>
      </p:nvGrpSpPr>
      <p:grpSpPr>
        <a:xfrm>
          <a:off x="0" y="0"/>
          <a:ext cx="0" cy="0"/>
          <a:chOff x="0" y="0"/>
          <a:chExt cx="0" cy="0"/>
        </a:xfrm>
      </p:grpSpPr>
      <p:sp>
        <p:nvSpPr>
          <p:cNvPr id="367" name="Google Shape;367;g35c8c16e50e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68" name="Google Shape;368;g35c8c16e50e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369" name="Google Shape;369;g35c8c16e50e_0_0"/>
          <p:cNvGrpSpPr/>
          <p:nvPr/>
        </p:nvGrpSpPr>
        <p:grpSpPr>
          <a:xfrm>
            <a:off x="2695525" y="2304374"/>
            <a:ext cx="12896949" cy="6162134"/>
            <a:chOff x="0" y="-19050"/>
            <a:chExt cx="1956900" cy="2395201"/>
          </a:xfrm>
        </p:grpSpPr>
        <p:sp>
          <p:nvSpPr>
            <p:cNvPr id="370" name="Google Shape;370;g35c8c16e50e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35c8c16e50e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2" name="Google Shape;372;g35c8c16e50e_0_0"/>
          <p:cNvSpPr txBox="1"/>
          <p:nvPr/>
        </p:nvSpPr>
        <p:spPr>
          <a:xfrm>
            <a:off x="3032850" y="2891838"/>
            <a:ext cx="12222300" cy="57876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Hilos (Threads)</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Un hilo es la unidad más pequeña de ejecución dentro de un proceso, compartiendo recursos como memoria y archivos abiertos, lo que permite realizar múltiples tareas simultáneamente dentro de una aplicación. </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Concurrencia vs. Paralelismo</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La concurrencia permite que múltiples tareas progresen al mismo tiempo mediante la intercalación de su ejecución, mientras que el paralelismo implica la ejecución simultánea de tareas en múltiples núcleos o procesadores.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Tipos de Hilos: Nivel de Usuario y Nivel de Kernel</a:t>
            </a:r>
            <a:endParaRPr b="1"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Los hilos de nivel de usuario son gestionados por bibliotecas en espacio de usuario y son más rápidos de crear, pero menos eficientes en sistemas multiprocesador; los hilos de nivel de kernel son gestionados por el sistema operativo, permitiendo una mejor utilización de múltiples núcleos, aunque con mayor sobrecarga.</a:t>
            </a:r>
            <a:endParaRPr sz="2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6" name="Shape 376"/>
        <p:cNvGrpSpPr/>
        <p:nvPr/>
      </p:nvGrpSpPr>
      <p:grpSpPr>
        <a:xfrm>
          <a:off x="0" y="0"/>
          <a:ext cx="0" cy="0"/>
          <a:chOff x="0" y="0"/>
          <a:chExt cx="0" cy="0"/>
        </a:xfrm>
      </p:grpSpPr>
      <p:sp>
        <p:nvSpPr>
          <p:cNvPr id="377" name="Google Shape;377;g35d01a13495_0_301"/>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78" name="Google Shape;378;g35d01a13495_0_301"/>
          <p:cNvSpPr txBox="1"/>
          <p:nvPr/>
        </p:nvSpPr>
        <p:spPr>
          <a:xfrm>
            <a:off x="3111590" y="10191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379" name="Google Shape;379;g35d01a13495_0_301"/>
          <p:cNvGrpSpPr/>
          <p:nvPr/>
        </p:nvGrpSpPr>
        <p:grpSpPr>
          <a:xfrm>
            <a:off x="2613274" y="3052875"/>
            <a:ext cx="13701822" cy="4860102"/>
            <a:chOff x="0" y="-19050"/>
            <a:chExt cx="1956900" cy="2395201"/>
          </a:xfrm>
        </p:grpSpPr>
        <p:sp>
          <p:nvSpPr>
            <p:cNvPr id="380" name="Google Shape;380;g35d01a13495_0_301"/>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35d01a13495_0_301"/>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2" name="Google Shape;382;g35d01a13495_0_301"/>
          <p:cNvSpPr txBox="1"/>
          <p:nvPr/>
        </p:nvSpPr>
        <p:spPr>
          <a:xfrm>
            <a:off x="3106888" y="4405475"/>
            <a:ext cx="127146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Disciplina: </a:t>
            </a:r>
            <a:r>
              <a:rPr lang="en-US" sz="3200">
                <a:solidFill>
                  <a:schemeClr val="lt1"/>
                </a:solidFill>
              </a:rPr>
              <a:t>Al</a:t>
            </a:r>
            <a:r>
              <a:rPr b="1" lang="en-US" sz="3200">
                <a:solidFill>
                  <a:schemeClr val="lt1"/>
                </a:solidFill>
              </a:rPr>
              <a:t> </a:t>
            </a:r>
            <a:r>
              <a:rPr lang="en-US" sz="3200">
                <a:solidFill>
                  <a:schemeClr val="lt1"/>
                </a:solidFill>
              </a:rPr>
              <a:t>trabajar con hilos y estructuras concurrentes, se cultiva la </a:t>
            </a:r>
            <a:r>
              <a:rPr lang="en-US" sz="3200">
                <a:solidFill>
                  <a:schemeClr val="lt1"/>
                </a:solidFill>
              </a:rPr>
              <a:t>disciplina</a:t>
            </a:r>
            <a:r>
              <a:rPr lang="en-US" sz="3200">
                <a:solidFill>
                  <a:schemeClr val="lt1"/>
                </a:solidFill>
              </a:rPr>
              <a:t> que lleva a un pensamiento ordenado, que es fundamental para el diseño de sistemas.</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86" name="Shape 386"/>
        <p:cNvGrpSpPr/>
        <p:nvPr/>
      </p:nvGrpSpPr>
      <p:grpSpPr>
        <a:xfrm>
          <a:off x="0" y="0"/>
          <a:ext cx="0" cy="0"/>
          <a:chOff x="0" y="0"/>
          <a:chExt cx="0" cy="0"/>
        </a:xfrm>
      </p:grpSpPr>
      <p:sp>
        <p:nvSpPr>
          <p:cNvPr id="387" name="Google Shape;387;g35c8c16e50e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388" name="Google Shape;388;g35c8c16e50e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389" name="Google Shape;389;g35c8c16e50e_0_9"/>
          <p:cNvGrpSpPr/>
          <p:nvPr/>
        </p:nvGrpSpPr>
        <p:grpSpPr>
          <a:xfrm>
            <a:off x="2695525" y="2304374"/>
            <a:ext cx="12896949" cy="6162134"/>
            <a:chOff x="0" y="-19050"/>
            <a:chExt cx="1956900" cy="2395201"/>
          </a:xfrm>
        </p:grpSpPr>
        <p:sp>
          <p:nvSpPr>
            <p:cNvPr id="390" name="Google Shape;390;g35c8c16e50e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35c8c16e50e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2" name="Google Shape;392;g35c8c16e50e_0_9"/>
          <p:cNvSpPr txBox="1"/>
          <p:nvPr/>
        </p:nvSpPr>
        <p:spPr>
          <a:xfrm>
            <a:off x="3032850" y="3292025"/>
            <a:ext cx="12222300" cy="2586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Thread in Operating System</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https://www.geeksforgeeks.org/thread-in-operating-system</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Concurrency vs Parallelism</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https://www.geeksforgeeks.org/difference-between-concurrency-and-parallelism</a:t>
            </a:r>
            <a:endParaRPr b="1"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98" name="Google Shape;398;p15"/>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99" name="Google Shape;399;p15"/>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400" name="Google Shape;400;p15"/>
          <p:cNvGrpSpPr/>
          <p:nvPr/>
        </p:nvGrpSpPr>
        <p:grpSpPr>
          <a:xfrm>
            <a:off x="6725937" y="6354796"/>
            <a:ext cx="4836125" cy="1241011"/>
            <a:chOff x="0" y="-19050"/>
            <a:chExt cx="1273712" cy="326851"/>
          </a:xfrm>
        </p:grpSpPr>
        <p:sp>
          <p:nvSpPr>
            <p:cNvPr id="401" name="Google Shape;401;p15"/>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15"/>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404" name="Google Shape;404;p15"/>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8fd0fef64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8fd0fef64_0_7"/>
          <p:cNvGrpSpPr/>
          <p:nvPr/>
        </p:nvGrpSpPr>
        <p:grpSpPr>
          <a:xfrm>
            <a:off x="9975044" y="2453203"/>
            <a:ext cx="7764346" cy="662374"/>
            <a:chOff x="3095445" y="-87910"/>
            <a:chExt cx="5099400" cy="435000"/>
          </a:xfrm>
        </p:grpSpPr>
        <p:sp>
          <p:nvSpPr>
            <p:cNvPr id="111" name="Google Shape;111;g388fd0fef64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8fd0fef64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8fd0fef64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8fd0fef64_0_7"/>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1</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2</a:t>
            </a:r>
            <a:endParaRPr sz="4200">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Tema 3</a:t>
            </a:r>
            <a:endParaRPr sz="4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d01a13495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d01a13495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Hilos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Concurrencia y Paralelismo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Creación, gestión y terminación de hilos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PThreads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Consideraciones de diseño de subprocesos</a:t>
            </a:r>
            <a:endParaRPr sz="4200">
              <a:solidFill>
                <a:schemeClr val="lt1"/>
              </a:solidFill>
              <a:latin typeface="Calibri"/>
              <a:ea typeface="Calibri"/>
              <a:cs typeface="Calibri"/>
              <a:sym typeface="Calibri"/>
            </a:endParaRPr>
          </a:p>
        </p:txBody>
      </p:sp>
      <p:grpSp>
        <p:nvGrpSpPr>
          <p:cNvPr id="121" name="Google Shape;121;g35d01a13495_0_21"/>
          <p:cNvGrpSpPr/>
          <p:nvPr/>
        </p:nvGrpSpPr>
        <p:grpSpPr>
          <a:xfrm>
            <a:off x="5261819" y="1886650"/>
            <a:ext cx="7764346" cy="662377"/>
            <a:chOff x="5261919" y="2543550"/>
            <a:chExt cx="7764346" cy="662377"/>
          </a:xfrm>
        </p:grpSpPr>
        <p:grpSp>
          <p:nvGrpSpPr>
            <p:cNvPr id="122" name="Google Shape;122;g35d01a13495_0_21"/>
            <p:cNvGrpSpPr/>
            <p:nvPr/>
          </p:nvGrpSpPr>
          <p:grpSpPr>
            <a:xfrm>
              <a:off x="5261919" y="2543553"/>
              <a:ext cx="7764346" cy="662374"/>
              <a:chOff x="0" y="-28575"/>
              <a:chExt cx="5099400" cy="435000"/>
            </a:xfrm>
          </p:grpSpPr>
          <p:sp>
            <p:nvSpPr>
              <p:cNvPr id="123" name="Google Shape;123;g35d01a13495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1a13495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d01a13495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d01a13495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d01a13495_0_32"/>
          <p:cNvGrpSpPr/>
          <p:nvPr/>
        </p:nvGrpSpPr>
        <p:grpSpPr>
          <a:xfrm>
            <a:off x="3300300" y="3865649"/>
            <a:ext cx="11687426" cy="2780189"/>
            <a:chOff x="0" y="-19050"/>
            <a:chExt cx="1876865" cy="1078889"/>
          </a:xfrm>
        </p:grpSpPr>
        <p:sp>
          <p:nvSpPr>
            <p:cNvPr id="132" name="Google Shape;132;g35d01a13495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d01a13495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d01a13495_0_32"/>
          <p:cNvGrpSpPr/>
          <p:nvPr/>
        </p:nvGrpSpPr>
        <p:grpSpPr>
          <a:xfrm>
            <a:off x="3713601" y="4575230"/>
            <a:ext cx="1136538" cy="1136538"/>
            <a:chOff x="0" y="0"/>
            <a:chExt cx="812800" cy="812800"/>
          </a:xfrm>
        </p:grpSpPr>
        <p:sp>
          <p:nvSpPr>
            <p:cNvPr id="135" name="Google Shape;135;g35d01a13495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d01a13495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d01a13495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d01a13495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d01a13495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d01a13495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d01a13495_0_32"/>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Usar óptimamente los recursos y API de los sistemas operativos, en el desarrollo de aplicaciones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p1"/>
          <p:cNvSpPr txBox="1"/>
          <p:nvPr/>
        </p:nvSpPr>
        <p:spPr>
          <a:xfrm>
            <a:off x="2177865" y="4125486"/>
            <a:ext cx="13932300" cy="1508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lang="en-US" sz="9800">
                <a:solidFill>
                  <a:srgbClr val="FFFFFF"/>
                </a:solidFill>
              </a:rPr>
              <a:t>HILOS</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rot="1578452">
            <a:off x="13949724" y="5984695"/>
            <a:ext cx="5909466" cy="5865146"/>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p1"/>
          <p:cNvGrpSpPr/>
          <p:nvPr/>
        </p:nvGrpSpPr>
        <p:grpSpPr>
          <a:xfrm>
            <a:off x="5261794" y="3102923"/>
            <a:ext cx="7764411" cy="662315"/>
            <a:chOff x="0" y="-28575"/>
            <a:chExt cx="5099278" cy="434975"/>
          </a:xfrm>
        </p:grpSpPr>
        <p:sp>
          <p:nvSpPr>
            <p:cNvPr id="152" name="Google Shape;152;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54" name="Google Shape;154;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8" name="Shape 158"/>
        <p:cNvGrpSpPr/>
        <p:nvPr/>
      </p:nvGrpSpPr>
      <p:grpSpPr>
        <a:xfrm>
          <a:off x="0" y="0"/>
          <a:ext cx="0" cy="0"/>
          <a:chOff x="0" y="0"/>
          <a:chExt cx="0" cy="0"/>
        </a:xfrm>
      </p:grpSpPr>
      <p:sp>
        <p:nvSpPr>
          <p:cNvPr id="159" name="Google Shape;159;p8"/>
          <p:cNvSpPr/>
          <p:nvPr/>
        </p:nvSpPr>
        <p:spPr>
          <a:xfrm rot="-6497710">
            <a:off x="-2948858" y="-4051249"/>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60" name="Google Shape;160;p8"/>
          <p:cNvGrpSpPr/>
          <p:nvPr/>
        </p:nvGrpSpPr>
        <p:grpSpPr>
          <a:xfrm>
            <a:off x="1028700" y="2257935"/>
            <a:ext cx="8247698" cy="7000365"/>
            <a:chOff x="0" y="-28575"/>
            <a:chExt cx="2172233" cy="1843718"/>
          </a:xfrm>
        </p:grpSpPr>
        <p:sp>
          <p:nvSpPr>
            <p:cNvPr id="161" name="Google Shape;161;p8"/>
            <p:cNvSpPr/>
            <p:nvPr/>
          </p:nvSpPr>
          <p:spPr>
            <a:xfrm>
              <a:off x="0" y="0"/>
              <a:ext cx="2172233" cy="1815143"/>
            </a:xfrm>
            <a:custGeom>
              <a:rect b="b" l="l" r="r" t="t"/>
              <a:pathLst>
                <a:path extrusionOk="0" h="1815143" w="2172233">
                  <a:moveTo>
                    <a:pt x="47873" y="0"/>
                  </a:moveTo>
                  <a:lnTo>
                    <a:pt x="2124361" y="0"/>
                  </a:lnTo>
                  <a:cubicBezTo>
                    <a:pt x="2150800" y="0"/>
                    <a:pt x="2172233" y="21433"/>
                    <a:pt x="2172233" y="47873"/>
                  </a:cubicBezTo>
                  <a:lnTo>
                    <a:pt x="2172233" y="1767270"/>
                  </a:lnTo>
                  <a:cubicBezTo>
                    <a:pt x="2172233" y="1793709"/>
                    <a:pt x="2150800" y="1815143"/>
                    <a:pt x="2124361" y="1815143"/>
                  </a:cubicBezTo>
                  <a:lnTo>
                    <a:pt x="47873" y="1815143"/>
                  </a:lnTo>
                  <a:cubicBezTo>
                    <a:pt x="35176" y="1815143"/>
                    <a:pt x="22999" y="1810099"/>
                    <a:pt x="14022" y="1801121"/>
                  </a:cubicBezTo>
                  <a:cubicBezTo>
                    <a:pt x="5044" y="1792143"/>
                    <a:pt x="0" y="1779967"/>
                    <a:pt x="0" y="1767270"/>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
            <p:cNvSpPr txBox="1"/>
            <p:nvPr/>
          </p:nvSpPr>
          <p:spPr>
            <a:xfrm>
              <a:off x="0" y="-28575"/>
              <a:ext cx="2172233" cy="184371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8"/>
          <p:cNvSpPr/>
          <p:nvPr/>
        </p:nvSpPr>
        <p:spPr>
          <a:xfrm>
            <a:off x="1446191" y="2744256"/>
            <a:ext cx="7412715" cy="6087692"/>
          </a:xfrm>
          <a:custGeom>
            <a:rect b="b" l="l" r="r" t="t"/>
            <a:pathLst>
              <a:path extrusionOk="0" h="6087692" w="7412715">
                <a:moveTo>
                  <a:pt x="0" y="0"/>
                </a:moveTo>
                <a:lnTo>
                  <a:pt x="7412715" y="0"/>
                </a:lnTo>
                <a:lnTo>
                  <a:pt x="7412715" y="6087692"/>
                </a:lnTo>
                <a:lnTo>
                  <a:pt x="0" y="6087692"/>
                </a:lnTo>
                <a:lnTo>
                  <a:pt x="0" y="0"/>
                </a:lnTo>
                <a:close/>
              </a:path>
            </a:pathLst>
          </a:custGeom>
          <a:blipFill rotWithShape="1">
            <a:blip r:embed="rId4">
              <a:alphaModFix/>
            </a:blip>
            <a:stretch>
              <a:fillRect b="0" l="0" r="0" t="0"/>
            </a:stretch>
          </a:blipFill>
          <a:ln>
            <a:noFill/>
          </a:ln>
        </p:spPr>
      </p:sp>
      <p:sp>
        <p:nvSpPr>
          <p:cNvPr id="164" name="Google Shape;164;p8"/>
          <p:cNvSpPr txBox="1"/>
          <p:nvPr/>
        </p:nvSpPr>
        <p:spPr>
          <a:xfrm>
            <a:off x="9740781" y="2311477"/>
            <a:ext cx="7518519" cy="692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Un hilo de ejecución es la secuencia más pequeña de instrucciones que un programador puede gestionar de forma independiente.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Montserrat"/>
                <a:ea typeface="Montserrat"/>
                <a:cs typeface="Montserrat"/>
                <a:sym typeface="Montserrat"/>
              </a:rPr>
              <a:t>El sistema operativo crea y administra hilos, estos comparten la misma memoria y recursos que el programa que los creó, permitiendo que múltiples threads colaboren y trabajen de manera eficiente dentro de un solo programa.</a:t>
            </a:r>
            <a:endParaRPr b="0" i="0" sz="1400" u="none" cap="none" strike="noStrike">
              <a:solidFill>
                <a:srgbClr val="000000"/>
              </a:solidFill>
              <a:latin typeface="Arial"/>
              <a:ea typeface="Arial"/>
              <a:cs typeface="Arial"/>
              <a:sym typeface="Arial"/>
            </a:endParaRPr>
          </a:p>
        </p:txBody>
      </p:sp>
      <p:sp>
        <p:nvSpPr>
          <p:cNvPr id="165" name="Google Shape;165;p8"/>
          <p:cNvSpPr txBox="1"/>
          <p:nvPr/>
        </p:nvSpPr>
        <p:spPr>
          <a:xfrm>
            <a:off x="1161098" y="1176573"/>
            <a:ext cx="8454402" cy="906907"/>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899"/>
              <a:buFont typeface="Arial"/>
              <a:buNone/>
            </a:pPr>
            <a:r>
              <a:rPr b="0" i="0" lang="en-US" sz="5899" u="none" cap="none" strike="noStrike">
                <a:solidFill>
                  <a:srgbClr val="FFFFFF"/>
                </a:solidFill>
                <a:latin typeface="Arial"/>
                <a:ea typeface="Arial"/>
                <a:cs typeface="Arial"/>
                <a:sym typeface="Arial"/>
              </a:rPr>
              <a:t>HILOS (THREADS)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69" name="Shape 169"/>
        <p:cNvGrpSpPr/>
        <p:nvPr/>
      </p:nvGrpSpPr>
      <p:grpSpPr>
        <a:xfrm>
          <a:off x="0" y="0"/>
          <a:ext cx="0" cy="0"/>
          <a:chOff x="0" y="0"/>
          <a:chExt cx="0" cy="0"/>
        </a:xfrm>
      </p:grpSpPr>
      <p:sp>
        <p:nvSpPr>
          <p:cNvPr id="170" name="Google Shape;170;p9"/>
          <p:cNvSpPr/>
          <p:nvPr/>
        </p:nvSpPr>
        <p:spPr>
          <a:xfrm rot="-6497710">
            <a:off x="-3298863" y="-3929508"/>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71" name="Google Shape;171;p9"/>
          <p:cNvGrpSpPr/>
          <p:nvPr/>
        </p:nvGrpSpPr>
        <p:grpSpPr>
          <a:xfrm>
            <a:off x="955661" y="554372"/>
            <a:ext cx="6010709" cy="9069759"/>
            <a:chOff x="0" y="-28575"/>
            <a:chExt cx="1583067" cy="2388743"/>
          </a:xfrm>
        </p:grpSpPr>
        <p:sp>
          <p:nvSpPr>
            <p:cNvPr id="172" name="Google Shape;172;p9"/>
            <p:cNvSpPr/>
            <p:nvPr/>
          </p:nvSpPr>
          <p:spPr>
            <a:xfrm>
              <a:off x="0" y="0"/>
              <a:ext cx="1583067" cy="2360168"/>
            </a:xfrm>
            <a:custGeom>
              <a:rect b="b" l="l" r="r" t="t"/>
              <a:pathLst>
                <a:path extrusionOk="0" h="2360168" w="1583067">
                  <a:moveTo>
                    <a:pt x="65689" y="0"/>
                  </a:moveTo>
                  <a:lnTo>
                    <a:pt x="1517378" y="0"/>
                  </a:lnTo>
                  <a:cubicBezTo>
                    <a:pt x="1534800" y="0"/>
                    <a:pt x="1551508" y="6921"/>
                    <a:pt x="1563828" y="19240"/>
                  </a:cubicBezTo>
                  <a:cubicBezTo>
                    <a:pt x="1576147" y="31559"/>
                    <a:pt x="1583067" y="48267"/>
                    <a:pt x="1583067" y="65689"/>
                  </a:cubicBezTo>
                  <a:lnTo>
                    <a:pt x="1583067" y="2294479"/>
                  </a:lnTo>
                  <a:cubicBezTo>
                    <a:pt x="1583067" y="2311901"/>
                    <a:pt x="1576147" y="2328609"/>
                    <a:pt x="1563828" y="2340928"/>
                  </a:cubicBezTo>
                  <a:cubicBezTo>
                    <a:pt x="1551508" y="2353247"/>
                    <a:pt x="1534800" y="2360168"/>
                    <a:pt x="1517378" y="2360168"/>
                  </a:cubicBezTo>
                  <a:lnTo>
                    <a:pt x="65689" y="2360168"/>
                  </a:lnTo>
                  <a:cubicBezTo>
                    <a:pt x="48267" y="2360168"/>
                    <a:pt x="31559" y="2353247"/>
                    <a:pt x="19240" y="2340928"/>
                  </a:cubicBezTo>
                  <a:cubicBezTo>
                    <a:pt x="6921" y="2328609"/>
                    <a:pt x="0" y="2311901"/>
                    <a:pt x="0" y="2294479"/>
                  </a:cubicBezTo>
                  <a:lnTo>
                    <a:pt x="0" y="65689"/>
                  </a:lnTo>
                  <a:cubicBezTo>
                    <a:pt x="0" y="48267"/>
                    <a:pt x="6921" y="31559"/>
                    <a:pt x="19240" y="19240"/>
                  </a:cubicBezTo>
                  <a:cubicBezTo>
                    <a:pt x="31559" y="6921"/>
                    <a:pt x="48267" y="0"/>
                    <a:pt x="6568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
            <p:cNvSpPr txBox="1"/>
            <p:nvPr/>
          </p:nvSpPr>
          <p:spPr>
            <a:xfrm>
              <a:off x="0" y="-28575"/>
              <a:ext cx="1583067" cy="238874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9"/>
          <p:cNvSpPr/>
          <p:nvPr/>
        </p:nvSpPr>
        <p:spPr>
          <a:xfrm rot="-5400000">
            <a:off x="-27743" y="2531805"/>
            <a:ext cx="7977516" cy="5079115"/>
          </a:xfrm>
          <a:custGeom>
            <a:rect b="b" l="l" r="r" t="t"/>
            <a:pathLst>
              <a:path extrusionOk="0" h="5079115" w="7977516">
                <a:moveTo>
                  <a:pt x="0" y="0"/>
                </a:moveTo>
                <a:lnTo>
                  <a:pt x="7977516" y="0"/>
                </a:lnTo>
                <a:lnTo>
                  <a:pt x="7977516" y="5079116"/>
                </a:lnTo>
                <a:lnTo>
                  <a:pt x="0" y="5079116"/>
                </a:lnTo>
                <a:lnTo>
                  <a:pt x="0" y="0"/>
                </a:lnTo>
                <a:close/>
              </a:path>
            </a:pathLst>
          </a:custGeom>
          <a:blipFill rotWithShape="1">
            <a:blip r:embed="rId4">
              <a:alphaModFix/>
            </a:blip>
            <a:stretch>
              <a:fillRect b="-9655" l="0" r="0" t="-8138"/>
            </a:stretch>
          </a:blipFill>
          <a:ln>
            <a:noFill/>
          </a:ln>
        </p:spPr>
      </p:sp>
      <p:sp>
        <p:nvSpPr>
          <p:cNvPr id="175" name="Google Shape;175;p9"/>
          <p:cNvSpPr txBox="1"/>
          <p:nvPr/>
        </p:nvSpPr>
        <p:spPr>
          <a:xfrm>
            <a:off x="7462700" y="2062500"/>
            <a:ext cx="9869700" cy="7382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 Un hilo es la entidad programable. Sólo tiene aquellas propiedades que se requieren para garantizar su control independiente del flujo. Estos incluyen las siguientes propiedades:</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Pila</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Propiedades de programación (como política o prioridad)</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Conjunto de señales pendientes y bloqueadas.</a:t>
            </a:r>
            <a:endParaRPr b="0" i="0" sz="1400" u="none" cap="none" strike="noStrike">
              <a:solidFill>
                <a:srgbClr val="000000"/>
              </a:solidFill>
              <a:latin typeface="Arial"/>
              <a:ea typeface="Arial"/>
              <a:cs typeface="Arial"/>
              <a:sym typeface="Arial"/>
            </a:endParaRPr>
          </a:p>
          <a:p>
            <a:pPr indent="-237489" lvl="1" marL="474981" marR="0" rtl="0" algn="l">
              <a:lnSpc>
                <a:spcPct val="130000"/>
              </a:lnSpc>
              <a:spcBef>
                <a:spcPts val="0"/>
              </a:spcBef>
              <a:spcAft>
                <a:spcPts val="0"/>
              </a:spcAft>
              <a:buClr>
                <a:srgbClr val="FFFFFF"/>
              </a:buClr>
              <a:buSzPts val="2200"/>
              <a:buFont typeface="Arial"/>
              <a:buChar char="•"/>
            </a:pPr>
            <a:r>
              <a:rPr b="0" i="0" lang="en-US" sz="2200" u="none" cap="none" strike="noStrike">
                <a:solidFill>
                  <a:srgbClr val="FFFFFF"/>
                </a:solidFill>
                <a:latin typeface="Montserrat"/>
                <a:ea typeface="Montserrat"/>
                <a:cs typeface="Montserrat"/>
                <a:sym typeface="Montserrat"/>
              </a:rPr>
              <a:t>Algunos datos específicos del hilo como indicadores de error</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200"/>
              <a:buFont typeface="Arial"/>
              <a:buNone/>
            </a:pPr>
            <a:r>
              <a:t/>
            </a:r>
            <a:endParaRPr b="0" i="0" sz="22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Los hilos dentro de un proceso no deben considerarse como un grupo de procesos. Todos los hilos comparten el mismo espacio de direcciones. Esto significa que dos punteros que tienen el mismo valor en dos hilos hacen referencia a los mismos datos.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200"/>
              <a:buFont typeface="Arial"/>
              <a:buNone/>
            </a:pPr>
            <a:r>
              <a:t/>
            </a:r>
            <a:endParaRPr b="0" i="0" sz="22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200"/>
              <a:buFont typeface="Arial"/>
              <a:buNone/>
            </a:pPr>
            <a:r>
              <a:rPr b="0" i="0" lang="en-US" sz="2200" u="none" cap="none" strike="noStrike">
                <a:solidFill>
                  <a:srgbClr val="FFFFFF"/>
                </a:solidFill>
                <a:latin typeface="Montserrat"/>
                <a:ea typeface="Montserrat"/>
                <a:cs typeface="Montserrat"/>
                <a:sym typeface="Montserrat"/>
              </a:rPr>
              <a:t>Además, si algún hilo cambia uno de los recursos compartidos del sistema, todos los hilos dentro del proceso se ven afectados. Por ejemplo, si un hilo cierra un archivo, el archivo se cierra para todos los hilos.</a:t>
            </a:r>
            <a:endParaRPr b="0" i="0" sz="1400" u="none" cap="none" strike="noStrike">
              <a:solidFill>
                <a:srgbClr val="000000"/>
              </a:solidFill>
              <a:latin typeface="Arial"/>
              <a:ea typeface="Arial"/>
              <a:cs typeface="Arial"/>
              <a:sym typeface="Arial"/>
            </a:endParaRPr>
          </a:p>
        </p:txBody>
      </p:sp>
      <p:sp>
        <p:nvSpPr>
          <p:cNvPr id="176" name="Google Shape;176;p9"/>
          <p:cNvSpPr txBox="1"/>
          <p:nvPr/>
        </p:nvSpPr>
        <p:spPr>
          <a:xfrm>
            <a:off x="7462700" y="947050"/>
            <a:ext cx="9508200" cy="76950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CARACTERISTICAS DE HILOS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0" name="Shape 180"/>
        <p:cNvGrpSpPr/>
        <p:nvPr/>
      </p:nvGrpSpPr>
      <p:grpSpPr>
        <a:xfrm>
          <a:off x="0" y="0"/>
          <a:ext cx="0" cy="0"/>
          <a:chOff x="0" y="0"/>
          <a:chExt cx="0" cy="0"/>
        </a:xfrm>
      </p:grpSpPr>
      <p:sp>
        <p:nvSpPr>
          <p:cNvPr id="181" name="Google Shape;181;p12"/>
          <p:cNvSpPr/>
          <p:nvPr/>
        </p:nvSpPr>
        <p:spPr>
          <a:xfrm rot="-6497710">
            <a:off x="-3146738" y="-3959943"/>
            <a:ext cx="22752008" cy="18863483"/>
          </a:xfrm>
          <a:custGeom>
            <a:rect b="b" l="l" r="r" t="t"/>
            <a:pathLst>
              <a:path extrusionOk="0" h="18863483" w="22752008">
                <a:moveTo>
                  <a:pt x="0" y="0"/>
                </a:moveTo>
                <a:lnTo>
                  <a:pt x="22752008" y="0"/>
                </a:lnTo>
                <a:lnTo>
                  <a:pt x="22752008" y="18863483"/>
                </a:lnTo>
                <a:lnTo>
                  <a:pt x="0" y="18863483"/>
                </a:lnTo>
                <a:lnTo>
                  <a:pt x="0" y="0"/>
                </a:lnTo>
                <a:close/>
              </a:path>
            </a:pathLst>
          </a:custGeom>
          <a:blipFill rotWithShape="1">
            <a:blip r:embed="rId3">
              <a:alphaModFix/>
            </a:blip>
            <a:stretch>
              <a:fillRect b="0" l="0" r="0" t="0"/>
            </a:stretch>
          </a:blipFill>
          <a:ln>
            <a:noFill/>
          </a:ln>
        </p:spPr>
      </p:sp>
      <p:grpSp>
        <p:nvGrpSpPr>
          <p:cNvPr id="182" name="Google Shape;182;p12"/>
          <p:cNvGrpSpPr/>
          <p:nvPr/>
        </p:nvGrpSpPr>
        <p:grpSpPr>
          <a:xfrm>
            <a:off x="8229266" y="944404"/>
            <a:ext cx="9226185" cy="8303701"/>
            <a:chOff x="0" y="-19050"/>
            <a:chExt cx="1860053" cy="1674075"/>
          </a:xfrm>
        </p:grpSpPr>
        <p:sp>
          <p:nvSpPr>
            <p:cNvPr id="183" name="Google Shape;183;p12"/>
            <p:cNvSpPr/>
            <p:nvPr/>
          </p:nvSpPr>
          <p:spPr>
            <a:xfrm>
              <a:off x="0" y="0"/>
              <a:ext cx="1860053" cy="1655025"/>
            </a:xfrm>
            <a:custGeom>
              <a:rect b="b" l="l" r="r" t="t"/>
              <a:pathLst>
                <a:path extrusionOk="0" h="1655025" w="1860053">
                  <a:moveTo>
                    <a:pt x="41956" y="0"/>
                  </a:moveTo>
                  <a:lnTo>
                    <a:pt x="1818096" y="0"/>
                  </a:lnTo>
                  <a:cubicBezTo>
                    <a:pt x="1829224" y="0"/>
                    <a:pt x="1839896" y="4420"/>
                    <a:pt x="1847764" y="12289"/>
                  </a:cubicBezTo>
                  <a:cubicBezTo>
                    <a:pt x="1855632" y="20157"/>
                    <a:pt x="1860053" y="30829"/>
                    <a:pt x="1860053" y="41956"/>
                  </a:cubicBezTo>
                  <a:lnTo>
                    <a:pt x="1860053" y="1613068"/>
                  </a:lnTo>
                  <a:cubicBezTo>
                    <a:pt x="1860053" y="1624196"/>
                    <a:pt x="1855632" y="1634867"/>
                    <a:pt x="1847764" y="1642736"/>
                  </a:cubicBezTo>
                  <a:cubicBezTo>
                    <a:pt x="1839896" y="1650604"/>
                    <a:pt x="1829224" y="1655025"/>
                    <a:pt x="1818096" y="1655025"/>
                  </a:cubicBezTo>
                  <a:lnTo>
                    <a:pt x="41956" y="1655025"/>
                  </a:lnTo>
                  <a:cubicBezTo>
                    <a:pt x="30829" y="1655025"/>
                    <a:pt x="20157" y="1650604"/>
                    <a:pt x="12289" y="1642736"/>
                  </a:cubicBezTo>
                  <a:cubicBezTo>
                    <a:pt x="4420" y="1634867"/>
                    <a:pt x="0" y="1624196"/>
                    <a:pt x="0" y="1613068"/>
                  </a:cubicBezTo>
                  <a:lnTo>
                    <a:pt x="0" y="41956"/>
                  </a:lnTo>
                  <a:cubicBezTo>
                    <a:pt x="0" y="30829"/>
                    <a:pt x="4420" y="20157"/>
                    <a:pt x="12289" y="12289"/>
                  </a:cubicBezTo>
                  <a:cubicBezTo>
                    <a:pt x="20157" y="4420"/>
                    <a:pt x="30829" y="0"/>
                    <a:pt x="41956"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txBox="1"/>
            <p:nvPr/>
          </p:nvSpPr>
          <p:spPr>
            <a:xfrm>
              <a:off x="0" y="-19050"/>
              <a:ext cx="1860053" cy="167407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12"/>
          <p:cNvSpPr/>
          <p:nvPr/>
        </p:nvSpPr>
        <p:spPr>
          <a:xfrm>
            <a:off x="8728273" y="1314329"/>
            <a:ext cx="8335611" cy="7658342"/>
          </a:xfrm>
          <a:custGeom>
            <a:rect b="b" l="l" r="r" t="t"/>
            <a:pathLst>
              <a:path extrusionOk="0" h="7658342" w="8335611">
                <a:moveTo>
                  <a:pt x="0" y="0"/>
                </a:moveTo>
                <a:lnTo>
                  <a:pt x="8335611" y="0"/>
                </a:lnTo>
                <a:lnTo>
                  <a:pt x="8335611" y="7658342"/>
                </a:lnTo>
                <a:lnTo>
                  <a:pt x="0" y="7658342"/>
                </a:lnTo>
                <a:lnTo>
                  <a:pt x="0" y="0"/>
                </a:lnTo>
                <a:close/>
              </a:path>
            </a:pathLst>
          </a:custGeom>
          <a:blipFill rotWithShape="1">
            <a:blip r:embed="rId4">
              <a:alphaModFix/>
            </a:blip>
            <a:stretch>
              <a:fillRect b="0" l="0" r="0" t="0"/>
            </a:stretch>
          </a:blipFill>
          <a:ln>
            <a:noFill/>
          </a:ln>
        </p:spPr>
      </p:sp>
      <p:sp>
        <p:nvSpPr>
          <p:cNvPr id="186" name="Google Shape;186;p12"/>
          <p:cNvSpPr txBox="1"/>
          <p:nvPr/>
        </p:nvSpPr>
        <p:spPr>
          <a:xfrm>
            <a:off x="832549" y="1532187"/>
            <a:ext cx="7066755" cy="84074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MULTITHREADING</a:t>
            </a:r>
            <a:endParaRPr b="0" i="0" sz="1400" u="none" cap="none" strike="noStrike">
              <a:solidFill>
                <a:srgbClr val="000000"/>
              </a:solidFill>
              <a:latin typeface="Arial"/>
              <a:ea typeface="Arial"/>
              <a:cs typeface="Arial"/>
              <a:sym typeface="Arial"/>
            </a:endParaRPr>
          </a:p>
        </p:txBody>
      </p:sp>
      <p:sp>
        <p:nvSpPr>
          <p:cNvPr id="187" name="Google Shape;187;p12"/>
          <p:cNvSpPr txBox="1"/>
          <p:nvPr/>
        </p:nvSpPr>
        <p:spPr>
          <a:xfrm>
            <a:off x="832549" y="2626011"/>
            <a:ext cx="6855000" cy="63567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Multithreading es una técnica utilizada en los sistemas operativos para mejorar el rendimiento y la capacidad de respuesta de los sistemas informáticos al permitir que un solo proceso ejecute múltiples tareas al mismo tiempo.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699"/>
              <a:buFont typeface="Arial"/>
              <a:buNone/>
            </a:pPr>
            <a:r>
              <a:t/>
            </a:r>
            <a:endParaRPr b="0" i="0" sz="26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699"/>
              <a:buFont typeface="Arial"/>
              <a:buNone/>
            </a:pPr>
            <a:r>
              <a:rPr b="0" i="0" lang="en-US" sz="2699" u="none" cap="none" strike="noStrike">
                <a:solidFill>
                  <a:srgbClr val="FFFFFF"/>
                </a:solidFill>
                <a:latin typeface="Montserrat"/>
                <a:ea typeface="Montserrat"/>
                <a:cs typeface="Montserrat"/>
                <a:sym typeface="Montserrat"/>
              </a:rPr>
              <a:t>El </a:t>
            </a:r>
            <a:r>
              <a:rPr lang="en-US" sz="2699">
                <a:solidFill>
                  <a:srgbClr val="FFFFFF"/>
                </a:solidFill>
                <a:latin typeface="Montserrat"/>
                <a:ea typeface="Montserrat"/>
                <a:cs typeface="Montserrat"/>
                <a:sym typeface="Montserrat"/>
              </a:rPr>
              <a:t>multithreading</a:t>
            </a:r>
            <a:r>
              <a:rPr b="0" i="0" lang="en-US" sz="2699" u="none" cap="none" strike="noStrike">
                <a:solidFill>
                  <a:srgbClr val="FFFFFF"/>
                </a:solidFill>
                <a:latin typeface="Montserrat"/>
                <a:ea typeface="Montserrat"/>
                <a:cs typeface="Montserrat"/>
                <a:sym typeface="Montserrat"/>
              </a:rPr>
              <a:t> permite que varios hilos </a:t>
            </a:r>
            <a:r>
              <a:rPr lang="en-US" sz="2699">
                <a:solidFill>
                  <a:srgbClr val="FFFFFF"/>
                </a:solidFill>
                <a:latin typeface="Montserrat"/>
                <a:ea typeface="Montserrat"/>
                <a:cs typeface="Montserrat"/>
                <a:sym typeface="Montserrat"/>
              </a:rPr>
              <a:t>comparten</a:t>
            </a:r>
            <a:r>
              <a:rPr b="0" i="0" lang="en-US" sz="2699" u="none" cap="none" strike="noStrike">
                <a:solidFill>
                  <a:srgbClr val="FFFFFF"/>
                </a:solidFill>
                <a:latin typeface="Montserrat"/>
                <a:ea typeface="Montserrat"/>
                <a:cs typeface="Montserrat"/>
                <a:sym typeface="Montserrat"/>
              </a:rPr>
              <a:t> los mismos recursos de un único proceso, como la CPU, la memoria y los dispositivos de E/S.</a:t>
            </a:r>
            <a:endParaRPr b="0" i="0" sz="1400" u="none" cap="none" strike="noStrike">
              <a:solidFill>
                <a:srgbClr val="000000"/>
              </a:solidFill>
              <a:latin typeface="Arial"/>
              <a:ea typeface="Arial"/>
              <a:cs typeface="Arial"/>
              <a:sym typeface="Arial"/>
            </a:endParaRPr>
          </a:p>
          <a:p>
            <a:pPr indent="0" lvl="0" marL="0" marR="0" rtl="0" algn="l">
              <a:lnSpc>
                <a:spcPct val="115598"/>
              </a:lnSpc>
              <a:spcBef>
                <a:spcPts val="0"/>
              </a:spcBef>
              <a:spcAft>
                <a:spcPts val="0"/>
              </a:spcAft>
              <a:buClr>
                <a:srgbClr val="000000"/>
              </a:buClr>
              <a:buSzPts val="2699"/>
              <a:buFont typeface="Arial"/>
              <a:buNone/>
            </a:pPr>
            <a:r>
              <a:t/>
            </a:r>
            <a:endParaRPr b="0" i="0" sz="2699" u="none" cap="none" strike="noStrike">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